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86"/>
  </p:notesMasterIdLst>
  <p:sldIdLst>
    <p:sldId id="293" r:id="rId2"/>
    <p:sldId id="294" r:id="rId3"/>
    <p:sldId id="295" r:id="rId4"/>
    <p:sldId id="341" r:id="rId5"/>
    <p:sldId id="274" r:id="rId6"/>
    <p:sldId id="280" r:id="rId7"/>
    <p:sldId id="281" r:id="rId8"/>
    <p:sldId id="278" r:id="rId9"/>
    <p:sldId id="297" r:id="rId10"/>
    <p:sldId id="296" r:id="rId11"/>
    <p:sldId id="338" r:id="rId12"/>
    <p:sldId id="298" r:id="rId13"/>
    <p:sldId id="299" r:id="rId14"/>
    <p:sldId id="300" r:id="rId15"/>
    <p:sldId id="301" r:id="rId16"/>
    <p:sldId id="339" r:id="rId17"/>
    <p:sldId id="343" r:id="rId18"/>
    <p:sldId id="340" r:id="rId19"/>
    <p:sldId id="342" r:id="rId20"/>
    <p:sldId id="303" r:id="rId21"/>
    <p:sldId id="302" r:id="rId22"/>
    <p:sldId id="304" r:id="rId23"/>
    <p:sldId id="305" r:id="rId24"/>
    <p:sldId id="307" r:id="rId25"/>
    <p:sldId id="308" r:id="rId26"/>
    <p:sldId id="310" r:id="rId27"/>
    <p:sldId id="311" r:id="rId28"/>
    <p:sldId id="309" r:id="rId29"/>
    <p:sldId id="306" r:id="rId30"/>
    <p:sldId id="344" r:id="rId31"/>
    <p:sldId id="312" r:id="rId32"/>
    <p:sldId id="313" r:id="rId33"/>
    <p:sldId id="314" r:id="rId34"/>
    <p:sldId id="315" r:id="rId35"/>
    <p:sldId id="316" r:id="rId36"/>
    <p:sldId id="317" r:id="rId37"/>
    <p:sldId id="345" r:id="rId38"/>
    <p:sldId id="318" r:id="rId39"/>
    <p:sldId id="319" r:id="rId40"/>
    <p:sldId id="322" r:id="rId41"/>
    <p:sldId id="320" r:id="rId42"/>
    <p:sldId id="321" r:id="rId43"/>
    <p:sldId id="334" r:id="rId44"/>
    <p:sldId id="346" r:id="rId45"/>
    <p:sldId id="347" r:id="rId46"/>
    <p:sldId id="267" r:id="rId47"/>
    <p:sldId id="348" r:id="rId48"/>
    <p:sldId id="335" r:id="rId49"/>
    <p:sldId id="336" r:id="rId50"/>
    <p:sldId id="354" r:id="rId51"/>
    <p:sldId id="355" r:id="rId52"/>
    <p:sldId id="356" r:id="rId53"/>
    <p:sldId id="337" r:id="rId54"/>
    <p:sldId id="353" r:id="rId55"/>
    <p:sldId id="352" r:id="rId56"/>
    <p:sldId id="349" r:id="rId57"/>
    <p:sldId id="350" r:id="rId58"/>
    <p:sldId id="351" r:id="rId59"/>
    <p:sldId id="324" r:id="rId60"/>
    <p:sldId id="325" r:id="rId61"/>
    <p:sldId id="326" r:id="rId62"/>
    <p:sldId id="327" r:id="rId63"/>
    <p:sldId id="328" r:id="rId64"/>
    <p:sldId id="357" r:id="rId65"/>
    <p:sldId id="358" r:id="rId66"/>
    <p:sldId id="359" r:id="rId67"/>
    <p:sldId id="360" r:id="rId68"/>
    <p:sldId id="361" r:id="rId69"/>
    <p:sldId id="362" r:id="rId70"/>
    <p:sldId id="363" r:id="rId71"/>
    <p:sldId id="364" r:id="rId72"/>
    <p:sldId id="365" r:id="rId73"/>
    <p:sldId id="366" r:id="rId74"/>
    <p:sldId id="367" r:id="rId75"/>
    <p:sldId id="331" r:id="rId76"/>
    <p:sldId id="369" r:id="rId77"/>
    <p:sldId id="368" r:id="rId78"/>
    <p:sldId id="332" r:id="rId79"/>
    <p:sldId id="333" r:id="rId80"/>
    <p:sldId id="329" r:id="rId81"/>
    <p:sldId id="330" r:id="rId82"/>
    <p:sldId id="370" r:id="rId83"/>
    <p:sldId id="287" r:id="rId84"/>
    <p:sldId id="32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00"/>
    <a:srgbClr val="006600"/>
    <a:srgbClr val="CCECFF"/>
    <a:srgbClr val="FFFFCC"/>
    <a:srgbClr val="3399FF"/>
    <a:srgbClr val="EAEAEA"/>
    <a:srgbClr val="E2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4" autoAdjust="0"/>
    <p:restoredTop sz="90929"/>
  </p:normalViewPr>
  <p:slideViewPr>
    <p:cSldViewPr>
      <p:cViewPr varScale="1">
        <p:scale>
          <a:sx n="60" d="100"/>
          <a:sy n="60" d="100"/>
        </p:scale>
        <p:origin x="16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1B58A3-DF0D-41F8-9BFE-C5BDC7CD22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val="208423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B30C9-3C57-48EC-8EB6-E9FEB25CEE74}" type="slidenum">
              <a:rPr lang="en-US"/>
              <a:pPr/>
              <a:t>5</a:t>
            </a:fld>
            <a:endParaRPr lang="en-US"/>
          </a:p>
        </p:txBody>
      </p:sp>
      <p:sp>
        <p:nvSpPr>
          <p:cNvPr id="110594" name="Rectangle 2"/>
          <p:cNvSpPr>
            <a:spLocks noGrp="1" noRot="1" noChangeAspect="1" noChangeArrowheads="1" noTextEdit="1"/>
          </p:cNvSpPr>
          <p:nvPr>
            <p:ph type="sldImg"/>
          </p:nvPr>
        </p:nvSpPr>
        <p:spPr>
          <a:xfrm>
            <a:off x="1143000" y="687388"/>
            <a:ext cx="4572000" cy="3429000"/>
          </a:xfrm>
          <a:ln/>
        </p:spPr>
      </p:sp>
      <p:sp>
        <p:nvSpPr>
          <p:cNvPr id="11059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4E1EC-F5BA-45C1-B9E5-62EA04070CD4}" type="slidenum">
              <a:rPr lang="en-US"/>
              <a:pPr/>
              <a:t>6</a:t>
            </a:fld>
            <a:endParaRPr lang="en-US"/>
          </a:p>
        </p:txBody>
      </p:sp>
      <p:sp>
        <p:nvSpPr>
          <p:cNvPr id="120834" name="Rectangle 2"/>
          <p:cNvSpPr>
            <a:spLocks noGrp="1" noRot="1" noChangeAspect="1" noChangeArrowheads="1" noTextEdit="1"/>
          </p:cNvSpPr>
          <p:nvPr>
            <p:ph type="sldImg"/>
          </p:nvPr>
        </p:nvSpPr>
        <p:spPr>
          <a:xfrm>
            <a:off x="1143000" y="687388"/>
            <a:ext cx="4572000" cy="3429000"/>
          </a:xfrm>
          <a:ln/>
        </p:spPr>
      </p:sp>
      <p:sp>
        <p:nvSpPr>
          <p:cNvPr id="120835" name="Rectangle 3"/>
          <p:cNvSpPr>
            <a:spLocks noGrp="1" noChangeArrowheads="1"/>
          </p:cNvSpPr>
          <p:nvPr>
            <p:ph type="body" idx="1"/>
          </p:nvPr>
        </p:nvSpPr>
        <p:spPr>
          <a:xfrm>
            <a:off x="912813" y="4343400"/>
            <a:ext cx="5032375" cy="4113213"/>
          </a:xfrm>
        </p:spPr>
        <p:txBody>
          <a:bodyPr lIns="91414" tIns="45708" rIns="91414" bIns="45708"/>
          <a:lstStyle/>
          <a:p>
            <a:endParaRPr lang="el-GR">
              <a:solidFill>
                <a:srgbClr val="000000"/>
              </a:solidFill>
            </a:endParaRPr>
          </a:p>
        </p:txBody>
      </p:sp>
    </p:spTree>
    <p:extLst>
      <p:ext uri="{BB962C8B-B14F-4D97-AF65-F5344CB8AC3E}">
        <p14:creationId xmlns:p14="http://schemas.microsoft.com/office/powerpoint/2010/main" val="369802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86D49-7BDA-4A89-9516-901611E514C4}" type="slidenum">
              <a:rPr lang="en-US"/>
              <a:pPr/>
              <a:t>7</a:t>
            </a:fld>
            <a:endParaRPr lang="en-US"/>
          </a:p>
        </p:txBody>
      </p:sp>
      <p:sp>
        <p:nvSpPr>
          <p:cNvPr id="122882" name="Rectangle 2"/>
          <p:cNvSpPr>
            <a:spLocks noGrp="1" noRot="1" noChangeAspect="1" noChangeArrowheads="1" noTextEdit="1"/>
          </p:cNvSpPr>
          <p:nvPr>
            <p:ph type="sldImg"/>
          </p:nvPr>
        </p:nvSpPr>
        <p:spPr>
          <a:xfrm>
            <a:off x="1143000" y="687388"/>
            <a:ext cx="4572000" cy="3429000"/>
          </a:xfrm>
          <a:ln/>
        </p:spPr>
      </p:sp>
      <p:sp>
        <p:nvSpPr>
          <p:cNvPr id="122883" name="Rectangle 3"/>
          <p:cNvSpPr>
            <a:spLocks noGrp="1" noChangeArrowheads="1"/>
          </p:cNvSpPr>
          <p:nvPr>
            <p:ph type="body" idx="1"/>
          </p:nvPr>
        </p:nvSpPr>
        <p:spPr>
          <a:xfrm>
            <a:off x="912813" y="4343400"/>
            <a:ext cx="5032375" cy="4113213"/>
          </a:xfrm>
        </p:spPr>
        <p:txBody>
          <a:bodyPr lIns="91414" tIns="45708" rIns="91414" bIns="45708"/>
          <a:lstStyle/>
          <a:p>
            <a:endParaRPr lang="el-GR">
              <a:solidFill>
                <a:srgbClr val="000000"/>
              </a:solidFill>
            </a:endParaRPr>
          </a:p>
        </p:txBody>
      </p:sp>
    </p:spTree>
    <p:extLst>
      <p:ext uri="{BB962C8B-B14F-4D97-AF65-F5344CB8AC3E}">
        <p14:creationId xmlns:p14="http://schemas.microsoft.com/office/powerpoint/2010/main" val="33431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C5A22-36F9-4C23-AAA8-FBE96A8F065D}" type="slidenum">
              <a:rPr lang="en-US"/>
              <a:pPr/>
              <a:t>8</a:t>
            </a:fld>
            <a:endParaRPr lang="en-US"/>
          </a:p>
        </p:txBody>
      </p:sp>
      <p:sp>
        <p:nvSpPr>
          <p:cNvPr id="116738" name="Rectangle 2"/>
          <p:cNvSpPr>
            <a:spLocks noGrp="1" noRot="1" noChangeAspect="1" noChangeArrowheads="1" noTextEdit="1"/>
          </p:cNvSpPr>
          <p:nvPr>
            <p:ph type="sldImg"/>
          </p:nvPr>
        </p:nvSpPr>
        <p:spPr>
          <a:xfrm>
            <a:off x="1143000" y="687388"/>
            <a:ext cx="4572000" cy="3429000"/>
          </a:xfrm>
          <a:ln/>
        </p:spPr>
      </p:sp>
      <p:sp>
        <p:nvSpPr>
          <p:cNvPr id="116739" name="Rectangle 3"/>
          <p:cNvSpPr>
            <a:spLocks noGrp="1" noChangeArrowheads="1"/>
          </p:cNvSpPr>
          <p:nvPr>
            <p:ph type="body" idx="1"/>
          </p:nvPr>
        </p:nvSpPr>
        <p:spPr>
          <a:xfrm>
            <a:off x="912813" y="4343400"/>
            <a:ext cx="5032375" cy="4113213"/>
          </a:xfrm>
        </p:spPr>
        <p:txBody>
          <a:bodyPr lIns="91414" tIns="45708" rIns="91414" bIns="45708"/>
          <a:lstStyle/>
          <a:p>
            <a:endParaRPr lang="el-GR">
              <a:solidFill>
                <a:srgbClr val="000000"/>
              </a:solidFill>
            </a:endParaRPr>
          </a:p>
        </p:txBody>
      </p:sp>
    </p:spTree>
    <p:extLst>
      <p:ext uri="{BB962C8B-B14F-4D97-AF65-F5344CB8AC3E}">
        <p14:creationId xmlns:p14="http://schemas.microsoft.com/office/powerpoint/2010/main" val="136021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1B58A3-DF0D-41F8-9BFE-C5BDC7CD22DE}" type="slidenum">
              <a:rPr lang="en-US" smtClean="0"/>
              <a:pPr/>
              <a:t>53</a:t>
            </a:fld>
            <a:endParaRPr lang="en-US"/>
          </a:p>
        </p:txBody>
      </p:sp>
    </p:spTree>
    <p:extLst>
      <p:ext uri="{BB962C8B-B14F-4D97-AF65-F5344CB8AC3E}">
        <p14:creationId xmlns:p14="http://schemas.microsoft.com/office/powerpoint/2010/main" val="263003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B210-DDB7-8CC7-2CD5-B7E6F8CED4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DFF04BE7-BF90-CB3C-A525-6D27BFE0E4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4721640-0D1A-0E44-F0C2-332A544527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DA7388-C509-927C-D5E6-8FD7C433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6D7B1-BD4F-7879-830C-5BF33F72FA6F}"/>
              </a:ext>
            </a:extLst>
          </p:cNvPr>
          <p:cNvSpPr>
            <a:spLocks noGrp="1"/>
          </p:cNvSpPr>
          <p:nvPr>
            <p:ph type="sldNum" sz="quarter" idx="12"/>
          </p:nvPr>
        </p:nvSpPr>
        <p:spPr/>
        <p:txBody>
          <a:bodyPr/>
          <a:lstStyle/>
          <a:p>
            <a:fld id="{1014EBC0-ADDB-428F-BF1D-AF838E8DAFC0}" type="slidenum">
              <a:rPr lang="en-US" smtClean="0"/>
              <a:pPr/>
              <a:t>‹#›</a:t>
            </a:fld>
            <a:endParaRPr lang="en-US"/>
          </a:p>
        </p:txBody>
      </p:sp>
    </p:spTree>
    <p:extLst>
      <p:ext uri="{BB962C8B-B14F-4D97-AF65-F5344CB8AC3E}">
        <p14:creationId xmlns:p14="http://schemas.microsoft.com/office/powerpoint/2010/main" val="311966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702D-7A64-AF04-5A85-46BC9A7C30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59D828-42BE-F32A-B8AA-821E46AAD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8A4FBD-FB19-B11D-3109-DA38620E65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641D40-83DD-1CB5-CD6A-DE1C68AED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B5D2C-03C0-B4B5-0EB4-D6B2AA675912}"/>
              </a:ext>
            </a:extLst>
          </p:cNvPr>
          <p:cNvSpPr>
            <a:spLocks noGrp="1"/>
          </p:cNvSpPr>
          <p:nvPr>
            <p:ph type="sldNum" sz="quarter" idx="12"/>
          </p:nvPr>
        </p:nvSpPr>
        <p:spPr/>
        <p:txBody>
          <a:bodyPr/>
          <a:lstStyle/>
          <a:p>
            <a:fld id="{1904D6CF-AFB0-4A87-AC06-683F7014D2CF}" type="slidenum">
              <a:rPr lang="en-US" smtClean="0"/>
              <a:pPr/>
              <a:t>‹#›</a:t>
            </a:fld>
            <a:endParaRPr lang="en-US"/>
          </a:p>
        </p:txBody>
      </p:sp>
    </p:spTree>
    <p:extLst>
      <p:ext uri="{BB962C8B-B14F-4D97-AF65-F5344CB8AC3E}">
        <p14:creationId xmlns:p14="http://schemas.microsoft.com/office/powerpoint/2010/main" val="55046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49CDD-89D2-BFB7-C820-A2FE2FCFE2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5E975AE-B045-C818-2CD3-F8FC9730FE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BC2C75-C930-08EF-B6FD-C19A85F10F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421D18-5B1D-8257-AEEB-5967A2B88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D0BE8-5B94-A60C-1A50-71C928CF5448}"/>
              </a:ext>
            </a:extLst>
          </p:cNvPr>
          <p:cNvSpPr>
            <a:spLocks noGrp="1"/>
          </p:cNvSpPr>
          <p:nvPr>
            <p:ph type="sldNum" sz="quarter" idx="12"/>
          </p:nvPr>
        </p:nvSpPr>
        <p:spPr/>
        <p:txBody>
          <a:bodyPr/>
          <a:lstStyle/>
          <a:p>
            <a:fld id="{57525F2C-0434-45FA-9386-B1F2E1D5BC63}" type="slidenum">
              <a:rPr lang="en-US" smtClean="0"/>
              <a:pPr/>
              <a:t>‹#›</a:t>
            </a:fld>
            <a:endParaRPr lang="en-US"/>
          </a:p>
        </p:txBody>
      </p:sp>
    </p:spTree>
    <p:extLst>
      <p:ext uri="{BB962C8B-B14F-4D97-AF65-F5344CB8AC3E}">
        <p14:creationId xmlns:p14="http://schemas.microsoft.com/office/powerpoint/2010/main" val="171749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73DF-94E8-D84C-6621-DE03FD87CF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E32EA17-AFC9-789F-DA49-B57091CC0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7BEA73-72EC-840C-1AC5-88916003CF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E17EA4-FA27-4358-5BED-463343A0D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FC616-8E38-433A-41D1-1CAEE046E7AD}"/>
              </a:ext>
            </a:extLst>
          </p:cNvPr>
          <p:cNvSpPr>
            <a:spLocks noGrp="1"/>
          </p:cNvSpPr>
          <p:nvPr>
            <p:ph type="sldNum" sz="quarter" idx="12"/>
          </p:nvPr>
        </p:nvSpPr>
        <p:spPr/>
        <p:txBody>
          <a:bodyPr/>
          <a:lstStyle/>
          <a:p>
            <a:fld id="{39D8B115-A18B-4334-B76B-2D734E932E3E}" type="slidenum">
              <a:rPr lang="en-US" smtClean="0"/>
              <a:pPr/>
              <a:t>‹#›</a:t>
            </a:fld>
            <a:endParaRPr lang="en-US"/>
          </a:p>
        </p:txBody>
      </p:sp>
    </p:spTree>
    <p:extLst>
      <p:ext uri="{BB962C8B-B14F-4D97-AF65-F5344CB8AC3E}">
        <p14:creationId xmlns:p14="http://schemas.microsoft.com/office/powerpoint/2010/main" val="33463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D4E8-7A77-EA22-BAB6-1973B44AA5B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88EBA4F-5E54-3F54-D3B6-5CA6336E17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3887B-3678-F266-5ECA-64856C89FD1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DA2C9C-AE7D-2A9F-95A0-2E1B9A4B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D6E8C-5929-585D-0BE9-61A214028600}"/>
              </a:ext>
            </a:extLst>
          </p:cNvPr>
          <p:cNvSpPr>
            <a:spLocks noGrp="1"/>
          </p:cNvSpPr>
          <p:nvPr>
            <p:ph type="sldNum" sz="quarter" idx="12"/>
          </p:nvPr>
        </p:nvSpPr>
        <p:spPr/>
        <p:txBody>
          <a:bodyPr/>
          <a:lstStyle/>
          <a:p>
            <a:fld id="{67691C7A-3A3D-4B5C-B9A6-3708013BA439}" type="slidenum">
              <a:rPr lang="en-US" smtClean="0"/>
              <a:pPr/>
              <a:t>‹#›</a:t>
            </a:fld>
            <a:endParaRPr lang="en-US"/>
          </a:p>
        </p:txBody>
      </p:sp>
    </p:spTree>
    <p:extLst>
      <p:ext uri="{BB962C8B-B14F-4D97-AF65-F5344CB8AC3E}">
        <p14:creationId xmlns:p14="http://schemas.microsoft.com/office/powerpoint/2010/main" val="340796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0167-4965-70AF-1796-9491A2C7D8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0A2D49-CE40-680F-9242-9D75D47F41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A38ABD9-8B0A-ACC5-38AA-AF6768FD441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59FBB59-200A-CB60-CFAF-502AE6EBE2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108FDA-98AF-1420-7029-3D4413301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20FDC-8A8C-8888-F9D2-0940B3AFD5A8}"/>
              </a:ext>
            </a:extLst>
          </p:cNvPr>
          <p:cNvSpPr>
            <a:spLocks noGrp="1"/>
          </p:cNvSpPr>
          <p:nvPr>
            <p:ph type="sldNum" sz="quarter" idx="12"/>
          </p:nvPr>
        </p:nvSpPr>
        <p:spPr/>
        <p:txBody>
          <a:bodyPr/>
          <a:lstStyle/>
          <a:p>
            <a:fld id="{299EF45C-5E5D-4079-9195-DEAC7AA6E063}" type="slidenum">
              <a:rPr lang="en-US" smtClean="0"/>
              <a:pPr/>
              <a:t>‹#›</a:t>
            </a:fld>
            <a:endParaRPr lang="en-US"/>
          </a:p>
        </p:txBody>
      </p:sp>
    </p:spTree>
    <p:extLst>
      <p:ext uri="{BB962C8B-B14F-4D97-AF65-F5344CB8AC3E}">
        <p14:creationId xmlns:p14="http://schemas.microsoft.com/office/powerpoint/2010/main" val="20121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1C70-785C-461F-C7B0-E02EFE33540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9611889-6DF6-786D-D585-C27D8FDD2C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83025-CC5A-587B-EA90-1F55A28E02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033A4F-B795-4ABD-331C-B18F310F15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109B3-5B5A-72A1-D281-1A55B1661D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48359C-EEAC-CAAD-CC89-F0FF5E3D59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43875B-252A-92EC-7255-641F7E5EE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435CE-C4C4-21B5-59B5-7CB024E15A55}"/>
              </a:ext>
            </a:extLst>
          </p:cNvPr>
          <p:cNvSpPr>
            <a:spLocks noGrp="1"/>
          </p:cNvSpPr>
          <p:nvPr>
            <p:ph type="sldNum" sz="quarter" idx="12"/>
          </p:nvPr>
        </p:nvSpPr>
        <p:spPr/>
        <p:txBody>
          <a:bodyPr/>
          <a:lstStyle/>
          <a:p>
            <a:fld id="{23E2BDB5-A651-4BCF-AB16-AE5B26715943}" type="slidenum">
              <a:rPr lang="en-US" smtClean="0"/>
              <a:pPr/>
              <a:t>‹#›</a:t>
            </a:fld>
            <a:endParaRPr lang="en-US"/>
          </a:p>
        </p:txBody>
      </p:sp>
    </p:spTree>
    <p:extLst>
      <p:ext uri="{BB962C8B-B14F-4D97-AF65-F5344CB8AC3E}">
        <p14:creationId xmlns:p14="http://schemas.microsoft.com/office/powerpoint/2010/main" val="40228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5463-AF3D-212B-CF4A-4D681DB7C1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D54E51D-D0AC-6A70-DAAF-6ED4E871521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D3DE256-A4BC-05D7-E04F-C90F28B28B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37838-6056-3BC1-0504-2D6287487E93}"/>
              </a:ext>
            </a:extLst>
          </p:cNvPr>
          <p:cNvSpPr>
            <a:spLocks noGrp="1"/>
          </p:cNvSpPr>
          <p:nvPr>
            <p:ph type="sldNum" sz="quarter" idx="12"/>
          </p:nvPr>
        </p:nvSpPr>
        <p:spPr/>
        <p:txBody>
          <a:bodyPr/>
          <a:lstStyle/>
          <a:p>
            <a:fld id="{12AF2FEF-DA98-4507-9D2F-EC8F78B61457}" type="slidenum">
              <a:rPr lang="en-US" smtClean="0"/>
              <a:pPr/>
              <a:t>‹#›</a:t>
            </a:fld>
            <a:endParaRPr lang="en-US"/>
          </a:p>
        </p:txBody>
      </p:sp>
    </p:spTree>
    <p:extLst>
      <p:ext uri="{BB962C8B-B14F-4D97-AF65-F5344CB8AC3E}">
        <p14:creationId xmlns:p14="http://schemas.microsoft.com/office/powerpoint/2010/main" val="23750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E4FFA-0E10-FEDA-5CCF-82782AECF8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EE37D6-21E7-A236-2ACF-17892C5F6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AD869-5576-E333-BD1D-0A9A99E6C198}"/>
              </a:ext>
            </a:extLst>
          </p:cNvPr>
          <p:cNvSpPr>
            <a:spLocks noGrp="1"/>
          </p:cNvSpPr>
          <p:nvPr>
            <p:ph type="sldNum" sz="quarter" idx="12"/>
          </p:nvPr>
        </p:nvSpPr>
        <p:spPr/>
        <p:txBody>
          <a:bodyPr/>
          <a:lstStyle/>
          <a:p>
            <a:fld id="{A6E08828-00AD-4F6D-9C4B-6085223DCAFC}" type="slidenum">
              <a:rPr lang="en-US" smtClean="0"/>
              <a:pPr/>
              <a:t>‹#›</a:t>
            </a:fld>
            <a:endParaRPr lang="en-US"/>
          </a:p>
        </p:txBody>
      </p:sp>
    </p:spTree>
    <p:extLst>
      <p:ext uri="{BB962C8B-B14F-4D97-AF65-F5344CB8AC3E}">
        <p14:creationId xmlns:p14="http://schemas.microsoft.com/office/powerpoint/2010/main" val="17319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081C-9510-D412-560D-669F8AC8F4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AFDFDBD-140F-8685-2955-3B814C2BF4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6AC93FA-97FC-81B3-A039-EBED0C1183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68678F-2208-533C-2927-02900D0662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229A24-2647-5894-B8DD-F6DD5F97D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81A30-442B-A015-39CB-7BC678FCC543}"/>
              </a:ext>
            </a:extLst>
          </p:cNvPr>
          <p:cNvSpPr>
            <a:spLocks noGrp="1"/>
          </p:cNvSpPr>
          <p:nvPr>
            <p:ph type="sldNum" sz="quarter" idx="12"/>
          </p:nvPr>
        </p:nvSpPr>
        <p:spPr/>
        <p:txBody>
          <a:bodyPr/>
          <a:lstStyle/>
          <a:p>
            <a:fld id="{17FA87BE-49AF-426C-83F6-1A4A2E77B7C9}" type="slidenum">
              <a:rPr lang="en-US" smtClean="0"/>
              <a:pPr/>
              <a:t>‹#›</a:t>
            </a:fld>
            <a:endParaRPr lang="en-US"/>
          </a:p>
        </p:txBody>
      </p:sp>
    </p:spTree>
    <p:extLst>
      <p:ext uri="{BB962C8B-B14F-4D97-AF65-F5344CB8AC3E}">
        <p14:creationId xmlns:p14="http://schemas.microsoft.com/office/powerpoint/2010/main" val="26608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9E62-110D-5015-5B35-36A95B8CE6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6A2398-D841-77E6-62C5-CDB5EDC4FA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E9B1AF58-5640-44DA-3124-95BABB97CB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6130F8-A89D-4EA7-CAB7-6926AA8686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0A3A17-1124-9FA2-107A-894EE704F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AC262-E8C3-85E9-D8C7-FCAB7BE6D354}"/>
              </a:ext>
            </a:extLst>
          </p:cNvPr>
          <p:cNvSpPr>
            <a:spLocks noGrp="1"/>
          </p:cNvSpPr>
          <p:nvPr>
            <p:ph type="sldNum" sz="quarter" idx="12"/>
          </p:nvPr>
        </p:nvSpPr>
        <p:spPr/>
        <p:txBody>
          <a:bodyPr/>
          <a:lstStyle/>
          <a:p>
            <a:fld id="{484E4142-B5FE-46E7-AB4B-EA2C5BEEB92A}" type="slidenum">
              <a:rPr lang="en-US" smtClean="0"/>
              <a:pPr/>
              <a:t>‹#›</a:t>
            </a:fld>
            <a:endParaRPr lang="en-US"/>
          </a:p>
        </p:txBody>
      </p:sp>
    </p:spTree>
    <p:extLst>
      <p:ext uri="{BB962C8B-B14F-4D97-AF65-F5344CB8AC3E}">
        <p14:creationId xmlns:p14="http://schemas.microsoft.com/office/powerpoint/2010/main" val="183784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A8BF9-AA3B-C17E-DC1E-F7EC8467DF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29DCC25-67FB-D177-939E-D14FDDA8BB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1C898A-BDA4-1DFC-629D-7ACDA2A76E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247EBC-70A9-F6B5-DBAA-7F755C4530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12701-94C2-BD83-C6FD-0196A58A10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ECA735-CA59-4F84-A86F-90A0BE0ACCB1}" type="slidenum">
              <a:rPr lang="en-US" smtClean="0"/>
              <a:pPr/>
              <a:t>‹#›</a:t>
            </a:fld>
            <a:endParaRPr lang="en-US"/>
          </a:p>
        </p:txBody>
      </p:sp>
    </p:spTree>
    <p:extLst>
      <p:ext uri="{BB962C8B-B14F-4D97-AF65-F5344CB8AC3E}">
        <p14:creationId xmlns:p14="http://schemas.microsoft.com/office/powerpoint/2010/main" val="207325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6"/>
          <p:cNvSpPr txBox="1">
            <a:spLocks noChangeArrowheads="1"/>
          </p:cNvSpPr>
          <p:nvPr/>
        </p:nvSpPr>
        <p:spPr bwMode="auto">
          <a:xfrm>
            <a:off x="1283110" y="609600"/>
            <a:ext cx="6565490" cy="23083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r>
              <a:rPr lang="en-US" sz="7200" b="1" dirty="0">
                <a:solidFill>
                  <a:srgbClr val="6600CC"/>
                </a:solidFill>
                <a:effectLst>
                  <a:outerShdw blurRad="38100" dist="38100" dir="2700000" algn="tl">
                    <a:srgbClr val="C0C0C0"/>
                  </a:outerShdw>
                </a:effectLst>
                <a:latin typeface="Arial" charset="0"/>
              </a:rPr>
              <a:t>Acids Base Reactions</a:t>
            </a:r>
            <a:endParaRPr lang="en-US" sz="5400" b="1" dirty="0">
              <a:solidFill>
                <a:srgbClr val="6600CC"/>
              </a:solidFill>
            </a:endParaRPr>
          </a:p>
        </p:txBody>
      </p:sp>
      <p:sp>
        <p:nvSpPr>
          <p:cNvPr id="4098" name="Text Box 7"/>
          <p:cNvSpPr txBox="1">
            <a:spLocks noChangeArrowheads="1"/>
          </p:cNvSpPr>
          <p:nvPr/>
        </p:nvSpPr>
        <p:spPr bwMode="auto">
          <a:xfrm>
            <a:off x="2540749" y="3549060"/>
            <a:ext cx="4373088" cy="253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800" dirty="0">
              <a:solidFill>
                <a:srgbClr val="7030A0"/>
              </a:solidFill>
            </a:endParaRPr>
          </a:p>
          <a:p>
            <a:pPr algn="ctr"/>
            <a:endParaRPr lang="en-IN" sz="1800" dirty="0">
              <a:solidFill>
                <a:srgbClr val="7030A0"/>
              </a:solidFill>
            </a:endParaRPr>
          </a:p>
          <a:p>
            <a:pPr marL="352425" marR="348615" indent="1270" algn="ctr">
              <a:lnSpc>
                <a:spcPct val="100000"/>
              </a:lnSpc>
              <a:spcBef>
                <a:spcPts val="100"/>
              </a:spcBef>
            </a:pPr>
            <a:r>
              <a:rPr lang="en-IN" dirty="0">
                <a:solidFill>
                  <a:srgbClr val="6F2F9F"/>
                </a:solidFill>
                <a:latin typeface="Times New Roman"/>
                <a:cs typeface="Times New Roman"/>
              </a:rPr>
              <a:t>Dr </a:t>
            </a:r>
            <a:r>
              <a:rPr lang="en-IN" spc="-5" dirty="0">
                <a:solidFill>
                  <a:srgbClr val="6F2F9F"/>
                </a:solidFill>
                <a:latin typeface="Times New Roman"/>
                <a:cs typeface="Times New Roman"/>
              </a:rPr>
              <a:t>Semanti </a:t>
            </a:r>
            <a:r>
              <a:rPr lang="en-IN" dirty="0">
                <a:solidFill>
                  <a:srgbClr val="6F2F9F"/>
                </a:solidFill>
                <a:latin typeface="Times New Roman"/>
                <a:cs typeface="Times New Roman"/>
              </a:rPr>
              <a:t>Basu  </a:t>
            </a:r>
          </a:p>
          <a:p>
            <a:pPr marL="352425" marR="348615" indent="1270" algn="ctr">
              <a:lnSpc>
                <a:spcPct val="100000"/>
              </a:lnSpc>
              <a:spcBef>
                <a:spcPts val="100"/>
              </a:spcBef>
            </a:pPr>
            <a:r>
              <a:rPr lang="en-IN" dirty="0">
                <a:solidFill>
                  <a:srgbClr val="6F2F9F"/>
                </a:solidFill>
                <a:latin typeface="Times New Roman"/>
                <a:cs typeface="Times New Roman"/>
              </a:rPr>
              <a:t>Assistant Professor </a:t>
            </a:r>
          </a:p>
          <a:p>
            <a:pPr marL="352425" marR="348615" indent="1270" algn="ctr">
              <a:lnSpc>
                <a:spcPct val="100000"/>
              </a:lnSpc>
              <a:spcBef>
                <a:spcPts val="100"/>
              </a:spcBef>
            </a:pPr>
            <a:r>
              <a:rPr lang="en-IN" spc="-5" dirty="0">
                <a:solidFill>
                  <a:srgbClr val="6F2F9F"/>
                </a:solidFill>
                <a:latin typeface="Times New Roman"/>
                <a:cs typeface="Times New Roman"/>
              </a:rPr>
              <a:t>Department </a:t>
            </a:r>
            <a:r>
              <a:rPr lang="en-IN" dirty="0">
                <a:solidFill>
                  <a:srgbClr val="6F2F9F"/>
                </a:solidFill>
                <a:latin typeface="Times New Roman"/>
                <a:cs typeface="Times New Roman"/>
              </a:rPr>
              <a:t>of</a:t>
            </a:r>
            <a:r>
              <a:rPr lang="en-IN" spc="-50" dirty="0">
                <a:solidFill>
                  <a:srgbClr val="6F2F9F"/>
                </a:solidFill>
                <a:latin typeface="Times New Roman"/>
                <a:cs typeface="Times New Roman"/>
              </a:rPr>
              <a:t> </a:t>
            </a:r>
            <a:r>
              <a:rPr lang="en-IN" spc="-5" dirty="0">
                <a:solidFill>
                  <a:srgbClr val="6F2F9F"/>
                </a:solidFill>
                <a:latin typeface="Times New Roman"/>
                <a:cs typeface="Times New Roman"/>
              </a:rPr>
              <a:t>Chemistry</a:t>
            </a:r>
            <a:endParaRPr lang="en-IN" dirty="0">
              <a:latin typeface="Times New Roman"/>
              <a:cs typeface="Times New Roman"/>
            </a:endParaRPr>
          </a:p>
          <a:p>
            <a:pPr marL="12700" marR="5080" algn="ctr">
              <a:lnSpc>
                <a:spcPct val="100000"/>
              </a:lnSpc>
              <a:spcBef>
                <a:spcPts val="5"/>
              </a:spcBef>
            </a:pPr>
            <a:r>
              <a:rPr lang="en-IN" dirty="0">
                <a:solidFill>
                  <a:srgbClr val="6F2F9F"/>
                </a:solidFill>
                <a:latin typeface="Times New Roman"/>
                <a:cs typeface="Times New Roman"/>
              </a:rPr>
              <a:t>Bejoy Narayan</a:t>
            </a:r>
            <a:r>
              <a:rPr lang="en-IN" spc="-90" dirty="0">
                <a:solidFill>
                  <a:srgbClr val="6F2F9F"/>
                </a:solidFill>
                <a:latin typeface="Times New Roman"/>
                <a:cs typeface="Times New Roman"/>
              </a:rPr>
              <a:t> </a:t>
            </a:r>
            <a:r>
              <a:rPr lang="en-IN" dirty="0">
                <a:solidFill>
                  <a:srgbClr val="6F2F9F"/>
                </a:solidFill>
                <a:latin typeface="Times New Roman"/>
                <a:cs typeface="Times New Roman"/>
              </a:rPr>
              <a:t>Mahavidyalaya  </a:t>
            </a:r>
            <a:r>
              <a:rPr lang="en-IN" dirty="0" err="1">
                <a:solidFill>
                  <a:srgbClr val="6F2F9F"/>
                </a:solidFill>
                <a:latin typeface="Times New Roman"/>
                <a:cs typeface="Times New Roman"/>
              </a:rPr>
              <a:t>Itachuna</a:t>
            </a:r>
            <a:r>
              <a:rPr lang="en-IN" dirty="0">
                <a:solidFill>
                  <a:srgbClr val="6F2F9F"/>
                </a:solidFill>
                <a:latin typeface="Times New Roman"/>
                <a:cs typeface="Times New Roman"/>
              </a:rPr>
              <a:t>,</a:t>
            </a:r>
            <a:r>
              <a:rPr lang="en-IN" spc="-45" dirty="0">
                <a:solidFill>
                  <a:srgbClr val="6F2F9F"/>
                </a:solidFill>
                <a:latin typeface="Times New Roman"/>
                <a:cs typeface="Times New Roman"/>
              </a:rPr>
              <a:t> </a:t>
            </a:r>
            <a:r>
              <a:rPr lang="en-IN" spc="-5" dirty="0">
                <a:solidFill>
                  <a:srgbClr val="6F2F9F"/>
                </a:solidFill>
                <a:latin typeface="Times New Roman"/>
                <a:cs typeface="Times New Roman"/>
              </a:rPr>
              <a:t>Hooghly, W.B., India</a:t>
            </a:r>
            <a:endParaRPr lang="en-IN" dirty="0">
              <a:latin typeface="Times New Roman"/>
              <a:cs typeface="Times New Roman"/>
            </a:endParaRPr>
          </a:p>
        </p:txBody>
      </p:sp>
    </p:spTree>
    <p:extLst>
      <p:ext uri="{BB962C8B-B14F-4D97-AF65-F5344CB8AC3E}">
        <p14:creationId xmlns:p14="http://schemas.microsoft.com/office/powerpoint/2010/main"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3B4A-9915-6546-52C5-4C40A5A844CD}"/>
              </a:ext>
            </a:extLst>
          </p:cNvPr>
          <p:cNvSpPr>
            <a:spLocks noGrp="1"/>
          </p:cNvSpPr>
          <p:nvPr>
            <p:ph type="title" idx="4294967295"/>
          </p:nvPr>
        </p:nvSpPr>
        <p:spPr>
          <a:xfrm>
            <a:off x="723900" y="330200"/>
            <a:ext cx="7886700" cy="812800"/>
          </a:xfrm>
        </p:spPr>
        <p:txBody>
          <a:bodyPr>
            <a:normAutofit fontScale="90000"/>
          </a:bodyPr>
          <a:lstStyle/>
          <a:p>
            <a:pPr algn="ctr"/>
            <a:r>
              <a:rPr lang="en-US" sz="3600" b="1" dirty="0">
                <a:solidFill>
                  <a:srgbClr val="C00000"/>
                </a:solidFill>
                <a:effectLst>
                  <a:outerShdw blurRad="38100" dist="38100" dir="2700000" algn="tl">
                    <a:srgbClr val="C0C0C0"/>
                  </a:outerShdw>
                </a:effectLst>
                <a:latin typeface="Arial" charset="0"/>
              </a:rPr>
              <a:t>BRONSTED-LOWRY CONCEPT </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br>
              <a:rPr lang="en-IN" sz="36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49093E4-9701-D824-09BB-A89C1DA43CD7}"/>
                  </a:ext>
                </a:extLst>
              </p:cNvPr>
              <p:cNvSpPr txBox="1"/>
              <p:nvPr/>
            </p:nvSpPr>
            <p:spPr>
              <a:xfrm>
                <a:off x="381000" y="457200"/>
                <a:ext cx="8458200" cy="6357061"/>
              </a:xfrm>
              <a:prstGeom prst="rect">
                <a:avLst/>
              </a:prstGeom>
              <a:noFill/>
            </p:spPr>
            <p:txBody>
              <a:bodyPr wrap="square">
                <a:spAutoFit/>
              </a:bodyPr>
              <a:lstStyle/>
              <a:p>
                <a:pPr algn="just"/>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Relative strength of Acids &amp; Bases: Differentiating and Levelling solvents in the light of Bronsted-Lowry Concept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measure the strength of an acid that means the proton donating strength of an acid, the solvent is taken as reference base.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extent of proton transfer depends on: 1. proton donating power of an acid. 2. Proton accepting power of the reference base participating in proton transfer equilibrium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aqueous medium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Base</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14:m>
                  <m:oMath xmlns:m="http://schemas.openxmlformats.org/officeDocument/2006/math">
                    <m:r>
                      <a:rPr lang="en-IN" sz="2000" b="0" i="0"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extent of proton transfer is measured by the equilibrium constant,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dilute solution)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conventional acid dissociation Constant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given by: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Sub>
                          </m:e>
                        </m:d>
                      </m:den>
                    </m:f>
                  </m:oMath>
                </a14:m>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dil. solution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 55.5 modes per lit,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55.5 x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endParaRPr lang="en-IN" sz="2000" dirty="0"/>
              </a:p>
            </p:txBody>
          </p:sp>
        </mc:Choice>
        <mc:Fallback>
          <p:sp>
            <p:nvSpPr>
              <p:cNvPr id="4" name="TextBox 3">
                <a:extLst>
                  <a:ext uri="{FF2B5EF4-FFF2-40B4-BE49-F238E27FC236}">
                    <a16:creationId xmlns:a16="http://schemas.microsoft.com/office/drawing/2014/main" id="{F49093E4-9701-D824-09BB-A89C1DA43CD7}"/>
                  </a:ext>
                </a:extLst>
              </p:cNvPr>
              <p:cNvSpPr txBox="1">
                <a:spLocks noRot="1" noChangeAspect="1" noMove="1" noResize="1" noEditPoints="1" noAdjustHandles="1" noChangeArrowheads="1" noChangeShapeType="1" noTextEdit="1"/>
              </p:cNvSpPr>
              <p:nvPr/>
            </p:nvSpPr>
            <p:spPr>
              <a:xfrm>
                <a:off x="381000" y="457200"/>
                <a:ext cx="8458200" cy="6357061"/>
              </a:xfrm>
              <a:prstGeom prst="rect">
                <a:avLst/>
              </a:prstGeom>
              <a:blipFill>
                <a:blip r:embed="rId2"/>
                <a:stretch>
                  <a:fillRect l="-793" t="-479" r="-721" b="-671"/>
                </a:stretch>
              </a:blipFill>
            </p:spPr>
            <p:txBody>
              <a:bodyPr/>
              <a:lstStyle/>
              <a:p>
                <a:r>
                  <a:rPr lang="en-IN">
                    <a:noFill/>
                  </a:rPr>
                  <a:t> </a:t>
                </a:r>
              </a:p>
            </p:txBody>
          </p:sp>
        </mc:Fallback>
      </mc:AlternateContent>
    </p:spTree>
    <p:extLst>
      <p:ext uri="{BB962C8B-B14F-4D97-AF65-F5344CB8AC3E}">
        <p14:creationId xmlns:p14="http://schemas.microsoft.com/office/powerpoint/2010/main" val="177920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A8E5CE-D41F-6513-A703-66F6096F6773}"/>
                  </a:ext>
                </a:extLst>
              </p:cNvPr>
              <p:cNvSpPr txBox="1"/>
              <p:nvPr/>
            </p:nvSpPr>
            <p:spPr>
              <a:xfrm>
                <a:off x="152400" y="141624"/>
                <a:ext cx="8915400" cy="6675545"/>
              </a:xfrm>
              <a:prstGeom prst="rect">
                <a:avLst/>
              </a:prstGeom>
              <a:noFill/>
            </p:spPr>
            <p:txBody>
              <a:bodyPr wrap="square">
                <a:spAutoFit/>
              </a:bodyPr>
              <a:lstStyle/>
              <a:p>
                <a:pPr algn="ctr"/>
                <a:r>
                  <a:rPr lang="en-US" sz="2400" b="1" dirty="0">
                    <a:solidFill>
                      <a:srgbClr val="C00000"/>
                    </a:solidFill>
                    <a:effectLst>
                      <a:outerShdw blurRad="38100" dist="38100" dir="2700000" algn="tl">
                        <a:srgbClr val="C0C0C0"/>
                      </a:outerShdw>
                    </a:effectLst>
                    <a:latin typeface="Arial" charset="0"/>
                  </a:rPr>
                  <a:t>BRONSTED-LOWRY CONCEPT </a:t>
                </a:r>
              </a:p>
              <a:p>
                <a:r>
                  <a:rPr lang="en-US" sz="2400" b="1" i="1" dirty="0">
                    <a:solidFill>
                      <a:srgbClr val="7030A0"/>
                    </a:solidFill>
                    <a:effectLst/>
                    <a:latin typeface="Times New Roman" panose="02020603050405020304" pitchFamily="18" charset="0"/>
                    <a:ea typeface="Arial Unicode MS"/>
                  </a:rPr>
                  <a:t>Relation between </a:t>
                </a:r>
                <a14:m>
                  <m:oMath xmlns:m="http://schemas.openxmlformats.org/officeDocument/2006/math">
                    <m:sSub>
                      <m:sSubPr>
                        <m:ctrlPr>
                          <a:rPr lang="en-IN" sz="2400" b="1" i="1">
                            <a:solidFill>
                              <a:srgbClr val="7030A0"/>
                            </a:solidFill>
                            <a:effectLst/>
                            <a:latin typeface="Cambria Math" panose="02040503050406030204" pitchFamily="18" charset="0"/>
                            <a:ea typeface="Arial Unicode MS"/>
                          </a:rPr>
                        </m:ctrlPr>
                      </m:sSubPr>
                      <m:e>
                        <m:r>
                          <a:rPr lang="en-US" sz="2400" b="1" i="1">
                            <a:solidFill>
                              <a:srgbClr val="7030A0"/>
                            </a:solidFill>
                            <a:effectLst/>
                            <a:latin typeface="Cambria Math" panose="02040503050406030204" pitchFamily="18" charset="0"/>
                            <a:ea typeface="Arial Unicode MS"/>
                          </a:rPr>
                          <m:t>𝑲</m:t>
                        </m:r>
                      </m:e>
                      <m:sub>
                        <m:r>
                          <a:rPr lang="en-US" sz="2400" b="1" i="1">
                            <a:solidFill>
                              <a:srgbClr val="7030A0"/>
                            </a:solidFill>
                            <a:effectLst/>
                            <a:latin typeface="Cambria Math" panose="02040503050406030204" pitchFamily="18" charset="0"/>
                            <a:ea typeface="Arial Unicode MS"/>
                          </a:rPr>
                          <m:t>𝒂</m:t>
                        </m:r>
                      </m:sub>
                    </m:sSub>
                  </m:oMath>
                </a14:m>
                <a:r>
                  <a:rPr lang="en-US" sz="2400" b="1" i="1" baseline="-25000" dirty="0">
                    <a:solidFill>
                      <a:srgbClr val="7030A0"/>
                    </a:solidFill>
                    <a:effectLst/>
                    <a:latin typeface="Times New Roman" panose="02020603050405020304" pitchFamily="18" charset="0"/>
                    <a:ea typeface="Arial Unicode MS"/>
                  </a:rPr>
                  <a:t> </a:t>
                </a:r>
                <a:r>
                  <a:rPr lang="en-US" sz="2400" b="1" i="1" dirty="0">
                    <a:solidFill>
                      <a:srgbClr val="7030A0"/>
                    </a:solidFill>
                    <a:effectLst/>
                    <a:latin typeface="Times New Roman" panose="02020603050405020304" pitchFamily="18" charset="0"/>
                    <a:ea typeface="Arial Unicode MS"/>
                  </a:rPr>
                  <a:t>and</a:t>
                </a:r>
                <a:r>
                  <a:rPr lang="en-US" sz="2400" b="1" i="1" baseline="-25000" dirty="0">
                    <a:solidFill>
                      <a:srgbClr val="7030A0"/>
                    </a:solidFill>
                    <a:effectLst/>
                    <a:latin typeface="Times New Roman" panose="02020603050405020304" pitchFamily="18" charset="0"/>
                    <a:ea typeface="Arial Unicode MS"/>
                  </a:rPr>
                  <a:t> </a:t>
                </a:r>
                <a14:m>
                  <m:oMath xmlns:m="http://schemas.openxmlformats.org/officeDocument/2006/math">
                    <m:sSub>
                      <m:sSubPr>
                        <m:ctrlPr>
                          <a:rPr lang="en-IN" sz="2400" b="1" i="1">
                            <a:solidFill>
                              <a:srgbClr val="7030A0"/>
                            </a:solidFill>
                            <a:effectLst/>
                            <a:latin typeface="Cambria Math" panose="02040503050406030204" pitchFamily="18" charset="0"/>
                            <a:ea typeface="Arial Unicode MS"/>
                          </a:rPr>
                        </m:ctrlPr>
                      </m:sSubPr>
                      <m:e>
                        <m:r>
                          <a:rPr lang="en-US" sz="2400" b="1" i="1">
                            <a:solidFill>
                              <a:srgbClr val="7030A0"/>
                            </a:solidFill>
                            <a:effectLst/>
                            <a:latin typeface="Cambria Math" panose="02040503050406030204" pitchFamily="18" charset="0"/>
                            <a:ea typeface="Arial Unicode MS"/>
                          </a:rPr>
                          <m:t>𝑲</m:t>
                        </m:r>
                      </m:e>
                      <m:sub>
                        <m:r>
                          <a:rPr lang="en-US" sz="2400" b="1" i="1">
                            <a:solidFill>
                              <a:srgbClr val="7030A0"/>
                            </a:solidFill>
                            <a:effectLst/>
                            <a:latin typeface="Cambria Math" panose="02040503050406030204" pitchFamily="18" charset="0"/>
                            <a:ea typeface="Arial Unicode MS"/>
                          </a:rPr>
                          <m:t>𝒃</m:t>
                        </m:r>
                      </m:sub>
                    </m:sSub>
                  </m:oMath>
                </a14:m>
                <a:endParaRPr lang="en-IN" sz="2400" dirty="0">
                  <a:effectLst/>
                  <a:latin typeface="Times New Roman" panose="02020603050405020304" pitchFamily="18" charset="0"/>
                  <a:ea typeface="Arial Unicode MS"/>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strength of base (B) can also be expressed by considering the following equilibrium to produce a hydroxyl ion in aqueous solution.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base</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acid₂ (H₂O)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base</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2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base strength of B can also be expressed in terms of 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its conjugate acid BH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H₂O (B₂)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2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e>
                        </m: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a(BH+)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um>
                      <m:den>
                        <m:d>
                          <m:dPr>
                            <m:begChr m:val="["/>
                            <m:endChr m:val="]"/>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𝐵𝐻</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e>
                        </m: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400" b="1" baseline="-25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25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x K</a:t>
                </a:r>
                <a:r>
                  <a:rPr lang="en-US" sz="2400" b="1" baseline="-25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a(BH+)</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][OH</a:t>
                </a:r>
                <a:r>
                  <a:rPr lang="en-US" sz="24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K</a:t>
                </a:r>
                <a:r>
                  <a:rPr lang="en-US" sz="2400" b="1" baseline="-25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w</a:t>
                </a:r>
                <a:endParaRPr lang="en-IN"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pKa</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pKb</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pKw</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pH + pOH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pKa</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logKa</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800"/>
                  </a:spcAft>
                </a:pPr>
                <a:r>
                  <a:rPr lang="en-US" sz="2400" b="1" dirty="0">
                    <a:solidFill>
                      <a:srgbClr val="C00000"/>
                    </a:solidFill>
                    <a:effectLst/>
                    <a:latin typeface="Times New Roman" panose="02020603050405020304" pitchFamily="18" charset="0"/>
                    <a:ea typeface="Arial Unicode MS"/>
                  </a:rPr>
                  <a:t>For strong acid: </a:t>
                </a:r>
                <a14:m>
                  <m:oMath xmlns:m="http://schemas.openxmlformats.org/officeDocument/2006/math">
                    <m:sSub>
                      <m:sSubPr>
                        <m:ctrlPr>
                          <a:rPr lang="en-IN" sz="2400" b="1" i="1">
                            <a:solidFill>
                              <a:srgbClr val="C00000"/>
                            </a:solidFill>
                            <a:effectLst/>
                            <a:latin typeface="Cambria Math" panose="02040503050406030204" pitchFamily="18" charset="0"/>
                            <a:ea typeface="Arial Unicode MS"/>
                          </a:rPr>
                        </m:ctrlPr>
                      </m:sSubPr>
                      <m:e>
                        <m:r>
                          <a:rPr lang="en-US" sz="2400" b="1" i="1">
                            <a:solidFill>
                              <a:srgbClr val="C00000"/>
                            </a:solidFill>
                            <a:effectLst/>
                            <a:latin typeface="Cambria Math" panose="02040503050406030204" pitchFamily="18" charset="0"/>
                            <a:ea typeface="Arial Unicode MS"/>
                          </a:rPr>
                          <m:t>𝐊</m:t>
                        </m:r>
                      </m:e>
                      <m:sub>
                        <m:r>
                          <a:rPr lang="en-US" sz="2400" b="1" i="1">
                            <a:solidFill>
                              <a:srgbClr val="C00000"/>
                            </a:solidFill>
                            <a:effectLst/>
                            <a:latin typeface="Cambria Math" panose="02040503050406030204" pitchFamily="18" charset="0"/>
                            <a:ea typeface="Arial Unicode MS"/>
                          </a:rPr>
                          <m:t>𝐚</m:t>
                        </m:r>
                      </m:sub>
                    </m:sSub>
                  </m:oMath>
                </a14:m>
                <a:r>
                  <a:rPr lang="en-US" sz="2400" b="1" dirty="0">
                    <a:solidFill>
                      <a:srgbClr val="C00000"/>
                    </a:solidFill>
                    <a:effectLst/>
                    <a:latin typeface="Times New Roman" panose="02020603050405020304" pitchFamily="18" charset="0"/>
                    <a:ea typeface="Arial Unicode MS"/>
                  </a:rPr>
                  <a:t> high</a:t>
                </a:r>
                <a:endParaRPr lang="en-IN" sz="2400" dirty="0">
                  <a:solidFill>
                    <a:srgbClr val="C00000"/>
                  </a:solidFill>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C00000"/>
                    </a:solidFill>
                    <a:effectLst/>
                    <a:latin typeface="Times New Roman" panose="02020603050405020304" pitchFamily="18" charset="0"/>
                    <a:ea typeface="Arial Unicode MS"/>
                  </a:rPr>
                  <a:t>		 </a:t>
                </a:r>
                <a:r>
                  <a:rPr lang="en-US" sz="2400" b="1" dirty="0">
                    <a:solidFill>
                      <a:srgbClr val="C00000"/>
                    </a:solidFill>
                    <a:latin typeface="Times New Roman" panose="02020603050405020304" pitchFamily="18" charset="0"/>
                    <a:ea typeface="Arial Unicode MS"/>
                  </a:rPr>
                  <a:t>       </a:t>
                </a:r>
                <a:r>
                  <a:rPr lang="en-US" sz="2400" b="1" dirty="0">
                    <a:solidFill>
                      <a:srgbClr val="C00000"/>
                    </a:solidFill>
                    <a:effectLst/>
                    <a:latin typeface="Times New Roman" panose="02020603050405020304" pitchFamily="18" charset="0"/>
                    <a:ea typeface="Arial Unicode MS"/>
                  </a:rPr>
                  <a:t>p </a:t>
                </a:r>
                <a14:m>
                  <m:oMath xmlns:m="http://schemas.openxmlformats.org/officeDocument/2006/math">
                    <m:sSub>
                      <m:sSubPr>
                        <m:ctrlPr>
                          <a:rPr lang="en-IN" sz="2400" b="1" i="1">
                            <a:solidFill>
                              <a:srgbClr val="C00000"/>
                            </a:solidFill>
                            <a:effectLst/>
                            <a:latin typeface="Cambria Math" panose="02040503050406030204" pitchFamily="18" charset="0"/>
                            <a:ea typeface="Arial Unicode MS"/>
                          </a:rPr>
                        </m:ctrlPr>
                      </m:sSubPr>
                      <m:e>
                        <m:r>
                          <a:rPr lang="en-US" sz="2400" b="1" i="1">
                            <a:solidFill>
                              <a:srgbClr val="C00000"/>
                            </a:solidFill>
                            <a:effectLst/>
                            <a:latin typeface="Cambria Math" panose="02040503050406030204" pitchFamily="18" charset="0"/>
                            <a:ea typeface="Arial Unicode MS"/>
                          </a:rPr>
                          <m:t>𝐊</m:t>
                        </m:r>
                      </m:e>
                      <m:sub>
                        <m:r>
                          <a:rPr lang="en-US" sz="2400" b="1" i="1">
                            <a:solidFill>
                              <a:srgbClr val="C00000"/>
                            </a:solidFill>
                            <a:effectLst/>
                            <a:latin typeface="Cambria Math" panose="02040503050406030204" pitchFamily="18" charset="0"/>
                            <a:ea typeface="Arial Unicode MS"/>
                          </a:rPr>
                          <m:t>𝐚</m:t>
                        </m:r>
                      </m:sub>
                    </m:sSub>
                  </m:oMath>
                </a14:m>
                <a:r>
                  <a:rPr lang="en-US" sz="2400" b="1" dirty="0">
                    <a:solidFill>
                      <a:srgbClr val="C00000"/>
                    </a:solidFill>
                    <a:effectLst/>
                    <a:latin typeface="Times New Roman" panose="02020603050405020304" pitchFamily="18" charset="0"/>
                    <a:ea typeface="Arial Unicode MS"/>
                  </a:rPr>
                  <a:t> low</a:t>
                </a:r>
                <a:endParaRPr lang="en-IN" sz="2400" dirty="0">
                  <a:solidFill>
                    <a:srgbClr val="C00000"/>
                  </a:solidFill>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C00000"/>
                    </a:solidFill>
                    <a:effectLst/>
                    <a:latin typeface="Times New Roman" panose="02020603050405020304" pitchFamily="18" charset="0"/>
                    <a:ea typeface="Arial Unicode MS"/>
                  </a:rPr>
                  <a:t>                          </a:t>
                </a:r>
                <a14:m>
                  <m:oMath xmlns:m="http://schemas.openxmlformats.org/officeDocument/2006/math">
                    <m:sSub>
                      <m:sSubPr>
                        <m:ctrlPr>
                          <a:rPr lang="en-IN" sz="2400" b="1" i="1">
                            <a:solidFill>
                              <a:srgbClr val="C00000"/>
                            </a:solidFill>
                            <a:effectLst/>
                            <a:latin typeface="Cambria Math" panose="02040503050406030204" pitchFamily="18" charset="0"/>
                            <a:ea typeface="Arial Unicode MS"/>
                          </a:rPr>
                        </m:ctrlPr>
                      </m:sSubPr>
                      <m:e>
                        <m:r>
                          <a:rPr lang="en-US" sz="2400" b="1">
                            <a:solidFill>
                              <a:srgbClr val="C00000"/>
                            </a:solidFill>
                            <a:effectLst/>
                            <a:latin typeface="Cambria Math" panose="02040503050406030204" pitchFamily="18" charset="0"/>
                            <a:ea typeface="Arial Unicode MS"/>
                          </a:rPr>
                          <m:t>  </m:t>
                        </m:r>
                        <m:r>
                          <a:rPr lang="en-IN" sz="2400" b="1" i="0" smtClean="0">
                            <a:solidFill>
                              <a:srgbClr val="C00000"/>
                            </a:solidFill>
                            <a:effectLst/>
                            <a:latin typeface="Cambria Math" panose="02040503050406030204" pitchFamily="18" charset="0"/>
                            <a:ea typeface="Arial Unicode MS"/>
                          </a:rPr>
                          <m:t> </m:t>
                        </m:r>
                        <m:r>
                          <a:rPr lang="en-US" sz="2400" b="1" i="1">
                            <a:solidFill>
                              <a:srgbClr val="C00000"/>
                            </a:solidFill>
                            <a:effectLst/>
                            <a:latin typeface="Cambria Math" panose="02040503050406030204" pitchFamily="18" charset="0"/>
                            <a:ea typeface="Arial Unicode MS"/>
                          </a:rPr>
                          <m:t>𝐊</m:t>
                        </m:r>
                      </m:e>
                      <m:sub>
                        <m:r>
                          <a:rPr lang="en-US" sz="2400" b="1" i="1">
                            <a:solidFill>
                              <a:srgbClr val="C00000"/>
                            </a:solidFill>
                            <a:effectLst/>
                            <a:latin typeface="Cambria Math" panose="02040503050406030204" pitchFamily="18" charset="0"/>
                            <a:ea typeface="Arial Unicode MS"/>
                          </a:rPr>
                          <m:t>𝐛</m:t>
                        </m:r>
                      </m:sub>
                    </m:sSub>
                  </m:oMath>
                </a14:m>
                <a:r>
                  <a:rPr lang="en-US" sz="2400" b="1" dirty="0">
                    <a:solidFill>
                      <a:srgbClr val="C00000"/>
                    </a:solidFill>
                    <a:effectLst/>
                    <a:latin typeface="Times New Roman" panose="02020603050405020304" pitchFamily="18" charset="0"/>
                    <a:ea typeface="Arial Unicode MS"/>
                  </a:rPr>
                  <a:t> of conjugate base is low</a:t>
                </a:r>
                <a:endParaRPr lang="en-IN" sz="2400" dirty="0">
                  <a:solidFill>
                    <a:srgbClr val="C00000"/>
                  </a:solidFill>
                  <a:effectLst/>
                  <a:latin typeface="Times New Roman" panose="02020603050405020304" pitchFamily="18" charset="0"/>
                  <a:ea typeface="Arial Unicode MS"/>
                </a:endParaRPr>
              </a:p>
              <a:p>
                <a:pPr>
                  <a:lnSpc>
                    <a:spcPct val="107000"/>
                  </a:lnSpc>
                  <a:spcAft>
                    <a:spcPts val="800"/>
                  </a:spcAft>
                </a:pPr>
                <a:r>
                  <a:rPr lang="en-US" sz="2400" b="1" dirty="0">
                    <a:solidFill>
                      <a:srgbClr val="C00000"/>
                    </a:solidFill>
                    <a:effectLst/>
                    <a:latin typeface="Times New Roman" panose="02020603050405020304" pitchFamily="18" charset="0"/>
                    <a:ea typeface="Arial Unicode MS"/>
                  </a:rPr>
                  <a:t>                                p</a:t>
                </a:r>
                <a14:m>
                  <m:oMath xmlns:m="http://schemas.openxmlformats.org/officeDocument/2006/math">
                    <m:sSub>
                      <m:sSubPr>
                        <m:ctrlPr>
                          <a:rPr lang="en-IN" sz="2400" b="1" i="1">
                            <a:solidFill>
                              <a:srgbClr val="C00000"/>
                            </a:solidFill>
                            <a:effectLst/>
                            <a:latin typeface="Cambria Math" panose="02040503050406030204" pitchFamily="18" charset="0"/>
                            <a:ea typeface="Arial Unicode MS"/>
                          </a:rPr>
                        </m:ctrlPr>
                      </m:sSubPr>
                      <m:e>
                        <m:r>
                          <a:rPr lang="en-US" sz="2400" b="1" i="1">
                            <a:solidFill>
                              <a:srgbClr val="C00000"/>
                            </a:solidFill>
                            <a:effectLst/>
                            <a:latin typeface="Cambria Math" panose="02040503050406030204" pitchFamily="18" charset="0"/>
                            <a:ea typeface="Arial Unicode MS"/>
                          </a:rPr>
                          <m:t>𝐊</m:t>
                        </m:r>
                      </m:e>
                      <m:sub>
                        <m:r>
                          <a:rPr lang="en-US" sz="2400" b="1" i="1">
                            <a:solidFill>
                              <a:srgbClr val="C00000"/>
                            </a:solidFill>
                            <a:effectLst/>
                            <a:latin typeface="Cambria Math" panose="02040503050406030204" pitchFamily="18" charset="0"/>
                            <a:ea typeface="Arial Unicode MS"/>
                          </a:rPr>
                          <m:t>𝐛</m:t>
                        </m:r>
                      </m:sub>
                    </m:sSub>
                  </m:oMath>
                </a14:m>
                <a:r>
                  <a:rPr lang="en-US" sz="2400" b="1" dirty="0">
                    <a:solidFill>
                      <a:srgbClr val="C00000"/>
                    </a:solidFill>
                    <a:effectLst/>
                    <a:latin typeface="Times New Roman" panose="02020603050405020304" pitchFamily="18" charset="0"/>
                    <a:ea typeface="Arial Unicode MS"/>
                  </a:rPr>
                  <a:t> of conjugate base is high</a:t>
                </a:r>
                <a:endParaRPr lang="en-IN" sz="2400" dirty="0">
                  <a:solidFill>
                    <a:srgbClr val="C00000"/>
                  </a:solidFill>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39A8E5CE-D41F-6513-A703-66F6096F6773}"/>
                  </a:ext>
                </a:extLst>
              </p:cNvPr>
              <p:cNvSpPr txBox="1">
                <a:spLocks noRot="1" noChangeAspect="1" noMove="1" noResize="1" noEditPoints="1" noAdjustHandles="1" noChangeArrowheads="1" noChangeShapeType="1" noTextEdit="1"/>
              </p:cNvSpPr>
              <p:nvPr/>
            </p:nvSpPr>
            <p:spPr>
              <a:xfrm>
                <a:off x="152400" y="141624"/>
                <a:ext cx="8915400" cy="6675545"/>
              </a:xfrm>
              <a:prstGeom prst="rect">
                <a:avLst/>
              </a:prstGeom>
              <a:blipFill>
                <a:blip r:embed="rId2"/>
                <a:stretch>
                  <a:fillRect l="-1025" t="-731" r="-478" b="-1187"/>
                </a:stretch>
              </a:blipFill>
            </p:spPr>
            <p:txBody>
              <a:bodyPr/>
              <a:lstStyle/>
              <a:p>
                <a:r>
                  <a:rPr lang="en-IN">
                    <a:noFill/>
                  </a:rPr>
                  <a:t> </a:t>
                </a:r>
              </a:p>
            </p:txBody>
          </p:sp>
        </mc:Fallback>
      </mc:AlternateContent>
    </p:spTree>
    <p:extLst>
      <p:ext uri="{BB962C8B-B14F-4D97-AF65-F5344CB8AC3E}">
        <p14:creationId xmlns:p14="http://schemas.microsoft.com/office/powerpoint/2010/main" val="14448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829DE4E-A59C-6D52-E4EC-2AC26A4CB379}"/>
                  </a:ext>
                </a:extLst>
              </p:cNvPr>
              <p:cNvSpPr txBox="1"/>
              <p:nvPr/>
            </p:nvSpPr>
            <p:spPr>
              <a:xfrm>
                <a:off x="495300" y="257683"/>
                <a:ext cx="8153400" cy="6342634"/>
              </a:xfrm>
              <a:prstGeom prst="rect">
                <a:avLst/>
              </a:prstGeom>
              <a:noFill/>
            </p:spPr>
            <p:txBody>
              <a:bodyPr wrap="square">
                <a:spAutoFit/>
              </a:bodyPr>
              <a:lstStyle/>
              <a:p>
                <a:pPr algn="ctr"/>
                <a:r>
                  <a:rPr lang="en-US" sz="2400" b="1" dirty="0">
                    <a:solidFill>
                      <a:srgbClr val="C00000"/>
                    </a:solidFill>
                    <a:effectLst>
                      <a:outerShdw blurRad="38100" dist="38100" dir="2700000" algn="tl">
                        <a:srgbClr val="C0C0C0"/>
                      </a:outerShdw>
                    </a:effectLst>
                    <a:latin typeface="Arial" charset="0"/>
                  </a:rPr>
                  <a:t>BRONSTED-LOWRY CONCEPT</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For conjugate Acid - Base pair → if acid is strong then conjugate base is weak and vice versa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OH</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H2O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K</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a:t>
                </a:r>
                <a14:m>
                  <m:oMath xmlns:m="http://schemas.openxmlformats.org/officeDocument/2006/math">
                    <m:f>
                      <m:f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𝑂</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𝑂𝐻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𝐻</m:t>
                        </m:r>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𝑂</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𝐾𝑤</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𝐻</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𝑂</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K</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H2O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 = constant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25</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reference base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solvent under consideration) is a very good proton acceptor then for different acids, the extent of proton transfer may occur almost 100%. That means all the acids are almost completely dissociated.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So all such acids appear to be equally strong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Such solvents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reference base) are referred to as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levelling solvents with respect to the acids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 HCl (A</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(B</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Cl</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829DE4E-A59C-6D52-E4EC-2AC26A4CB379}"/>
                  </a:ext>
                </a:extLst>
              </p:cNvPr>
              <p:cNvSpPr txBox="1">
                <a:spLocks noRot="1" noChangeAspect="1" noMove="1" noResize="1" noEditPoints="1" noAdjustHandles="1" noChangeArrowheads="1" noChangeShapeType="1" noTextEdit="1"/>
              </p:cNvSpPr>
              <p:nvPr/>
            </p:nvSpPr>
            <p:spPr>
              <a:xfrm>
                <a:off x="495300" y="257683"/>
                <a:ext cx="8153400" cy="6342634"/>
              </a:xfrm>
              <a:prstGeom prst="rect">
                <a:avLst/>
              </a:prstGeom>
              <a:blipFill>
                <a:blip r:embed="rId2"/>
                <a:stretch>
                  <a:fillRect l="-1121" t="-865" r="-1121"/>
                </a:stretch>
              </a:blipFill>
            </p:spPr>
            <p:txBody>
              <a:bodyPr/>
              <a:lstStyle/>
              <a:p>
                <a:r>
                  <a:rPr lang="en-IN">
                    <a:noFill/>
                  </a:rPr>
                  <a:t> </a:t>
                </a:r>
              </a:p>
            </p:txBody>
          </p:sp>
        </mc:Fallback>
      </mc:AlternateContent>
    </p:spTree>
    <p:extLst>
      <p:ext uri="{BB962C8B-B14F-4D97-AF65-F5344CB8AC3E}">
        <p14:creationId xmlns:p14="http://schemas.microsoft.com/office/powerpoint/2010/main" val="319494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57DB15E-C7DF-E12D-E7C3-BA1AA901D0F7}"/>
                  </a:ext>
                </a:extLst>
              </p:cNvPr>
              <p:cNvSpPr txBox="1"/>
              <p:nvPr/>
            </p:nvSpPr>
            <p:spPr>
              <a:xfrm>
                <a:off x="152400" y="152400"/>
                <a:ext cx="8763000" cy="6647974"/>
              </a:xfrm>
              <a:prstGeom prst="rect">
                <a:avLst/>
              </a:prstGeom>
              <a:noFill/>
            </p:spPr>
            <p:txBody>
              <a:bodyPr wrap="square">
                <a:spAutoFit/>
              </a:bodyPr>
              <a:lstStyle/>
              <a:p>
                <a:pPr algn="ctr"/>
                <a:r>
                  <a:rPr lang="en-US" sz="2400" b="1" dirty="0">
                    <a:solidFill>
                      <a:srgbClr val="C00000"/>
                    </a:solidFill>
                    <a:effectLst>
                      <a:outerShdw blurRad="38100" dist="38100" dir="2700000" algn="tl">
                        <a:srgbClr val="C0C0C0"/>
                      </a:outerShdw>
                    </a:effectLst>
                    <a:latin typeface="Arial" charset="0"/>
                  </a:rPr>
                  <a:t>BRONSTED-LOWRY CONCEPT</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For Levelling solvent, basicity of solvent</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 &gt;</m:t>
                    </m:r>
                  </m:oMath>
                </a14:m>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conjugate base of that acid.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levelling solvent for HF, HCl, HBr, CH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COOH etc. Here proton transfer occurs almost completely. We can not measure the relative acid strength of  HF, HCl, HBr, CH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COOH in 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as solvent (acting as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is differentiating solvent for HF, HCl, HBr, CH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COOH etc.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is levelling solvent for much stronger acids- HClO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etc.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Much weaker base CH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COOH is differentiating solvent for acids – HClO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etc.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basicity of 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COOH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differentiate the acid strengths of the fairly strong acids, a weak acid (proton acceptor) is to be taken as the reference solvent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152400" y="152400"/>
                <a:ext cx="8763000" cy="6647974"/>
              </a:xfrm>
              <a:prstGeom prst="rect">
                <a:avLst/>
              </a:prstGeom>
              <a:blipFill>
                <a:blip r:embed="rId2"/>
                <a:stretch>
                  <a:fillRect l="-1113" t="-825" r="-974"/>
                </a:stretch>
              </a:blipFill>
            </p:spPr>
            <p:txBody>
              <a:bodyPr/>
              <a:lstStyle/>
              <a:p>
                <a:r>
                  <a:rPr lang="en-IN">
                    <a:noFill/>
                  </a:rPr>
                  <a:t> </a:t>
                </a:r>
              </a:p>
            </p:txBody>
          </p:sp>
        </mc:Fallback>
      </mc:AlternateContent>
    </p:spTree>
    <p:extLst>
      <p:ext uri="{BB962C8B-B14F-4D97-AF65-F5344CB8AC3E}">
        <p14:creationId xmlns:p14="http://schemas.microsoft.com/office/powerpoint/2010/main" val="392476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DB15E-C7DF-E12D-E7C3-BA1AA901D0F7}"/>
                  </a:ext>
                </a:extLst>
              </p:cNvPr>
              <p:cNvSpPr txBox="1"/>
              <p:nvPr/>
            </p:nvSpPr>
            <p:spPr>
              <a:xfrm>
                <a:off x="419100" y="76200"/>
                <a:ext cx="8305800" cy="6309420"/>
              </a:xfrm>
              <a:prstGeom prst="rect">
                <a:avLst/>
              </a:prstGeom>
              <a:noFill/>
            </p:spPr>
            <p:txBody>
              <a:bodyPr wrap="square">
                <a:spAutoFit/>
              </a:bodyPr>
              <a:lstStyle/>
              <a:p>
                <a:pPr algn="ctr"/>
                <a:r>
                  <a:rPr lang="en-US" sz="2400" b="1" dirty="0">
                    <a:solidFill>
                      <a:srgbClr val="C00000"/>
                    </a:solidFill>
                    <a:effectLst>
                      <a:outerShdw blurRad="38100" dist="38100" dir="2700000" algn="tl">
                        <a:srgbClr val="C0C0C0"/>
                      </a:outerShdw>
                    </a:effectLst>
                    <a:latin typeface="Arial" charset="0"/>
                  </a:rPr>
                  <a:t>BRONSTED-LOWRY CONCEPT</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level the acid strengths, a good proton acceptor is to be taken as a reference solvent. In fact a particular solvent may act as a differentiating solvent for some acids and it may also act as a levelling one for some other acids. Similarly, the acidic solvents (e.g. HF, CH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COOH) will level off the bases while the basic solvents (e.g. 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will differentiate the bases.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levelling solvent, basicity of solvent &gt; conjugate base of that acid. For ex. HCl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Cl</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Here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is levelling solvent for HCl and basicity of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&gt; basicity of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Cl</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Now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autoionization of the amphiprotic compounds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are as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followes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O</a:t>
                </a:r>
                <a14:m>
                  <m:oMath xmlns:m="http://schemas.openxmlformats.org/officeDocument/2006/math">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N</a:t>
                </a:r>
                <a14:m>
                  <m:oMath xmlns:m="http://schemas.openxmlformats.org/officeDocument/2006/math">
                    <m:sSubSup>
                      <m:sSub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HS</a:t>
                </a:r>
                <a14:m>
                  <m:oMath xmlns:m="http://schemas.openxmlformats.org/officeDocument/2006/math">
                    <m:sSubSup>
                      <m:sSub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 the proton transfer process can be regarded as neutralization process.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O</a:t>
                </a:r>
                <a14:m>
                  <m:oMath xmlns:m="http://schemas.openxmlformats.org/officeDocument/2006/math">
                    <m:sSup>
                      <m:s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sSubSup>
                      <m:sSubSupPr>
                        <m:ctrlPr>
                          <a:rPr lang="en-IN" sz="20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419100" y="76200"/>
                <a:ext cx="8305800" cy="6309420"/>
              </a:xfrm>
              <a:prstGeom prst="rect">
                <a:avLst/>
              </a:prstGeom>
              <a:blipFill>
                <a:blip r:embed="rId2"/>
                <a:stretch>
                  <a:fillRect l="-808" t="-870" r="-734" b="-580"/>
                </a:stretch>
              </a:blipFill>
            </p:spPr>
            <p:txBody>
              <a:bodyPr/>
              <a:lstStyle/>
              <a:p>
                <a:r>
                  <a:rPr lang="en-IN">
                    <a:noFill/>
                  </a:rPr>
                  <a:t> </a:t>
                </a:r>
              </a:p>
            </p:txBody>
          </p:sp>
        </mc:Fallback>
      </mc:AlternateContent>
    </p:spTree>
    <p:extLst>
      <p:ext uri="{BB962C8B-B14F-4D97-AF65-F5344CB8AC3E}">
        <p14:creationId xmlns:p14="http://schemas.microsoft.com/office/powerpoint/2010/main" val="49717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7DB15E-C7DF-E12D-E7C3-BA1AA901D0F7}"/>
              </a:ext>
            </a:extLst>
          </p:cNvPr>
          <p:cNvSpPr txBox="1"/>
          <p:nvPr/>
        </p:nvSpPr>
        <p:spPr>
          <a:xfrm>
            <a:off x="419100" y="304800"/>
            <a:ext cx="8305800" cy="6309420"/>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BRONSTED-LOWRY CONCEPT</a:t>
            </a:r>
          </a:p>
          <a:p>
            <a:pPr algn="ctr"/>
            <a:r>
              <a:rPr lang="en-US" sz="3200" b="1" dirty="0">
                <a:solidFill>
                  <a:srgbClr val="C00000"/>
                </a:solidFill>
                <a:effectLst>
                  <a:outerShdw blurRad="38100" dist="38100" dir="2700000" algn="tl">
                    <a:srgbClr val="C0C0C0"/>
                  </a:outerShdw>
                </a:effectLst>
                <a:latin typeface="Arial" charset="0"/>
              </a:rPr>
              <a:t> </a:t>
            </a:r>
            <a:endPar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Strength of Bronsted acids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acid strength strongly depends on the nature of the solvent which generally acts as the reference base. Thus, the very strong acids (in water) like HCIO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 etc. are only slightly acidic in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is a weak acid in water but in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it acts as a weak base. In general, to describe the relative strength of the acids, we consider water as a solvent, i.e. reference base.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84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DB15E-C7DF-E12D-E7C3-BA1AA901D0F7}"/>
                  </a:ext>
                </a:extLst>
              </p:cNvPr>
              <p:cNvSpPr txBox="1"/>
              <p:nvPr/>
            </p:nvSpPr>
            <p:spPr>
              <a:xfrm>
                <a:off x="419100" y="52368"/>
                <a:ext cx="8305800" cy="6653232"/>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BRONSTED-LOWRY CONCEPT </a:t>
                </a:r>
                <a:endPar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b="1" i="1" dirty="0">
                    <a:solidFill>
                      <a:srgbClr val="0070C0"/>
                    </a:solidFill>
                    <a:effectLst/>
                    <a:latin typeface="Cambria" panose="02040503050406030204" pitchFamily="18" charset="0"/>
                    <a:ea typeface="Arial Unicode MS"/>
                  </a:rPr>
                  <a:t>Ionic Product of Water</a:t>
                </a:r>
                <a:endParaRPr lang="en-IN" sz="2200" dirty="0">
                  <a:solidFill>
                    <a:srgbClr val="0070C0"/>
                  </a:solidFill>
                  <a:effectLst/>
                  <a:latin typeface="Times New Roman" panose="02020603050405020304" pitchFamily="18" charset="0"/>
                  <a:ea typeface="Arial Unicode MS"/>
                </a:endParaRPr>
              </a:p>
              <a:p>
                <a:pPr algn="just">
                  <a:lnSpc>
                    <a:spcPct val="107000"/>
                  </a:lnSpc>
                  <a:spcAft>
                    <a:spcPts val="800"/>
                  </a:spcAft>
                </a:pPr>
                <a:r>
                  <a:rPr lang="en-US" sz="2200" dirty="0">
                    <a:solidFill>
                      <a:srgbClr val="000000"/>
                    </a:solidFill>
                    <a:effectLst/>
                    <a:latin typeface="Times New Roman" panose="02020603050405020304" pitchFamily="18" charset="0"/>
                    <a:ea typeface="Arial Unicode MS"/>
                  </a:rPr>
                  <a:t>The poor electrolyte water dissociates as</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H</a:t>
                </a:r>
                <a:r>
                  <a:rPr lang="en-US" sz="2200" baseline="-25000" dirty="0">
                    <a:solidFill>
                      <a:srgbClr val="000000"/>
                    </a:solidFill>
                    <a:effectLst/>
                    <a:latin typeface="Times New Roman" panose="02020603050405020304" pitchFamily="18" charset="0"/>
                    <a:ea typeface="Arial Unicode MS"/>
                  </a:rPr>
                  <a:t>2</a:t>
                </a:r>
                <a:r>
                  <a:rPr lang="en-US" sz="2200" dirty="0">
                    <a:solidFill>
                      <a:srgbClr val="000000"/>
                    </a:solidFill>
                    <a:effectLst/>
                    <a:latin typeface="Times New Roman" panose="02020603050405020304" pitchFamily="18" charset="0"/>
                    <a:ea typeface="Arial Unicode MS"/>
                  </a:rPr>
                  <a:t>O + H</a:t>
                </a:r>
                <a:r>
                  <a:rPr lang="en-US" sz="2200" baseline="-25000" dirty="0">
                    <a:solidFill>
                      <a:srgbClr val="000000"/>
                    </a:solidFill>
                    <a:effectLst/>
                    <a:latin typeface="Times New Roman" panose="02020603050405020304" pitchFamily="18" charset="0"/>
                    <a:ea typeface="Arial Unicode MS"/>
                  </a:rPr>
                  <a:t>2</a:t>
                </a:r>
                <a:r>
                  <a:rPr lang="en-US" sz="2200" dirty="0">
                    <a:solidFill>
                      <a:srgbClr val="000000"/>
                    </a:solidFill>
                    <a:effectLst/>
                    <a:latin typeface="Times New Roman" panose="02020603050405020304" pitchFamily="18" charset="0"/>
                    <a:ea typeface="Arial Unicode MS"/>
                  </a:rPr>
                  <a:t>O  </a:t>
                </a:r>
                <a14:m>
                  <m:oMath xmlns:m="http://schemas.openxmlformats.org/officeDocument/2006/math">
                    <m:r>
                      <a:rPr lang="en-US" sz="2200">
                        <a:solidFill>
                          <a:srgbClr val="000000"/>
                        </a:solidFill>
                        <a:effectLst/>
                        <a:latin typeface="Cambria Math" panose="02040503050406030204" pitchFamily="18" charset="0"/>
                        <a:ea typeface="Arial Unicode MS"/>
                      </a:rPr>
                      <m:t>⇌</m:t>
                    </m:r>
                  </m:oMath>
                </a14:m>
                <a:r>
                  <a:rPr lang="en-US" sz="2200"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200" i="1">
                            <a:solidFill>
                              <a:srgbClr val="000000"/>
                            </a:solidFill>
                            <a:effectLst/>
                            <a:uFill>
                              <a:solidFill>
                                <a:srgbClr val="000000"/>
                              </a:solidFill>
                            </a:uFill>
                            <a:latin typeface="Cambria Math" panose="02040503050406030204" pitchFamily="18" charset="0"/>
                            <a:ea typeface="Times New Roman" panose="02020603050405020304" pitchFamily="18" charset="0"/>
                          </a:rPr>
                        </m:ctrlPr>
                      </m:sSubPr>
                      <m:e>
                        <m:r>
                          <m:rPr>
                            <m:sty m:val="p"/>
                          </m:rPr>
                          <a:rPr lang="en-IN" sz="2200">
                            <a:solidFill>
                              <a:srgbClr val="000000"/>
                            </a:solidFill>
                            <a:effectLst/>
                            <a:latin typeface="Cambria Math" panose="02040503050406030204" pitchFamily="18" charset="0"/>
                            <a:ea typeface="Times New Roman" panose="02020603050405020304" pitchFamily="18" charset="0"/>
                          </a:rPr>
                          <m:t>H</m:t>
                        </m:r>
                      </m:e>
                      <m:sub>
                        <m:r>
                          <a:rPr lang="en-IN" sz="2200">
                            <a:solidFill>
                              <a:srgbClr val="000000"/>
                            </a:solidFill>
                            <a:effectLst/>
                            <a:latin typeface="Cambria Math" panose="02040503050406030204" pitchFamily="18" charset="0"/>
                            <a:ea typeface="Times New Roman" panose="02020603050405020304" pitchFamily="18" charset="0"/>
                          </a:rPr>
                          <m:t>3</m:t>
                        </m:r>
                      </m:sub>
                    </m:sSub>
                    <m:sSup>
                      <m:sSupPr>
                        <m:ctrlPr>
                          <a:rPr lang="en-IN" sz="2200" i="1">
                            <a:solidFill>
                              <a:srgbClr val="000000"/>
                            </a:solidFill>
                            <a:effectLst/>
                            <a:latin typeface="Cambria Math" panose="02040503050406030204" pitchFamily="18" charset="0"/>
                            <a:ea typeface="Arial Unicode MS"/>
                          </a:rPr>
                        </m:ctrlPr>
                      </m:sSupPr>
                      <m:e>
                        <m:r>
                          <m:rPr>
                            <m:sty m:val="p"/>
                          </m:rPr>
                          <a:rPr lang="en-US" sz="2200">
                            <a:solidFill>
                              <a:srgbClr val="000000"/>
                            </a:solidFill>
                            <a:effectLst/>
                            <a:latin typeface="Cambria Math" panose="02040503050406030204" pitchFamily="18" charset="0"/>
                            <a:ea typeface="Arial Unicode MS"/>
                          </a:rPr>
                          <m:t>O</m:t>
                        </m:r>
                      </m:e>
                      <m:sup>
                        <m:r>
                          <a:rPr lang="en-US" sz="2200">
                            <a:solidFill>
                              <a:srgbClr val="000000"/>
                            </a:solidFill>
                            <a:effectLst/>
                            <a:latin typeface="Cambria Math" panose="02040503050406030204" pitchFamily="18" charset="0"/>
                            <a:ea typeface="Arial Unicode MS"/>
                          </a:rPr>
                          <m:t>+</m:t>
                        </m:r>
                      </m:sup>
                    </m:sSup>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Arial Unicode MS"/>
                  </a:rPr>
                  <a:t> + </a:t>
                </a:r>
                <a14:m>
                  <m:oMath xmlns:m="http://schemas.openxmlformats.org/officeDocument/2006/math">
                    <m:r>
                      <m:rPr>
                        <m:sty m:val="p"/>
                      </m:rPr>
                      <a:rPr lang="en-US" sz="2200">
                        <a:solidFill>
                          <a:srgbClr val="000000"/>
                        </a:solidFill>
                        <a:effectLst/>
                        <a:latin typeface="Cambria Math" panose="02040503050406030204" pitchFamily="18" charset="0"/>
                        <a:ea typeface="Arial Unicode MS"/>
                      </a:rPr>
                      <m:t>O</m:t>
                    </m:r>
                    <m:sSup>
                      <m:sSupPr>
                        <m:ctrlPr>
                          <a:rPr lang="en-IN" sz="2200" i="1">
                            <a:solidFill>
                              <a:srgbClr val="000000"/>
                            </a:solidFill>
                            <a:effectLst/>
                            <a:latin typeface="Cambria Math" panose="02040503050406030204" pitchFamily="18" charset="0"/>
                            <a:ea typeface="Arial Unicode MS"/>
                          </a:rPr>
                        </m:ctrlPr>
                      </m:sSupPr>
                      <m:e>
                        <m:r>
                          <m:rPr>
                            <m:sty m:val="p"/>
                          </m:rPr>
                          <a:rPr lang="en-US" sz="2200">
                            <a:solidFill>
                              <a:srgbClr val="000000"/>
                            </a:solidFill>
                            <a:effectLst/>
                            <a:latin typeface="Cambria Math" panose="02040503050406030204" pitchFamily="18" charset="0"/>
                            <a:ea typeface="Arial Unicode MS"/>
                          </a:rPr>
                          <m:t>H</m:t>
                        </m:r>
                      </m:e>
                      <m:sup>
                        <m:r>
                          <a:rPr lang="en-US" sz="2200" i="1">
                            <a:solidFill>
                              <a:srgbClr val="000000"/>
                            </a:solidFill>
                            <a:effectLst/>
                            <a:latin typeface="Cambria Math" panose="02040503050406030204" pitchFamily="18" charset="0"/>
                            <a:ea typeface="Arial Unicode MS"/>
                          </a:rPr>
                          <m:t>−</m:t>
                        </m:r>
                      </m:sup>
                    </m:sSup>
                  </m:oMath>
                </a14:m>
                <a:endParaRPr lang="en-IN" sz="2200" dirty="0">
                  <a:effectLst/>
                  <a:latin typeface="Times New Roman" panose="02020603050405020304" pitchFamily="18" charset="0"/>
                  <a:ea typeface="Arial Unicode MS"/>
                </a:endParaRPr>
              </a:p>
              <a:p>
                <a:pPr algn="just">
                  <a:lnSpc>
                    <a:spcPct val="107000"/>
                  </a:lnSpc>
                  <a:spcAft>
                    <a:spcPts val="800"/>
                  </a:spcAft>
                </a:pPr>
                <a:r>
                  <a:rPr lang="en-US" sz="2200" dirty="0">
                    <a:solidFill>
                      <a:srgbClr val="000000"/>
                    </a:solidFill>
                    <a:effectLst/>
                    <a:latin typeface="Times New Roman" panose="02020603050405020304" pitchFamily="18" charset="0"/>
                    <a:ea typeface="Arial Unicode MS"/>
                  </a:rPr>
                  <a:t>Applying the law of mass action, the equilibrium constant</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K</a:t>
                </a:r>
                <a:r>
                  <a:rPr lang="en-US" sz="2200" baseline="-25000" dirty="0">
                    <a:solidFill>
                      <a:srgbClr val="000000"/>
                    </a:solidFill>
                    <a:effectLst/>
                    <a:latin typeface="Times New Roman" panose="02020603050405020304" pitchFamily="18" charset="0"/>
                    <a:ea typeface="Arial Unicode MS"/>
                  </a:rPr>
                  <a:t>eq</a:t>
                </a:r>
                <a:r>
                  <a:rPr lang="en-US" sz="2200"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200" i="1">
                            <a:solidFill>
                              <a:srgbClr val="000000"/>
                            </a:solidFill>
                            <a:effectLst/>
                            <a:latin typeface="Cambria Math" panose="02040503050406030204" pitchFamily="18" charset="0"/>
                            <a:ea typeface="Arial Unicode MS"/>
                          </a:rPr>
                        </m:ctrlPr>
                      </m:fPr>
                      <m:num>
                        <m:sSub>
                          <m:sSubPr>
                            <m:ctrlPr>
                              <a:rPr lang="en-IN" sz="2200" i="1">
                                <a:solidFill>
                                  <a:srgbClr val="000000"/>
                                </a:solidFill>
                                <a:effectLst/>
                                <a:latin typeface="Cambria Math" panose="02040503050406030204" pitchFamily="18" charset="0"/>
                                <a:ea typeface="Arial Unicode MS"/>
                              </a:rPr>
                            </m:ctrlPr>
                          </m:sSubPr>
                          <m:e>
                            <m:r>
                              <m:rPr>
                                <m:sty m:val="p"/>
                              </m:rPr>
                              <a:rPr lang="en-US" sz="2200">
                                <a:solidFill>
                                  <a:srgbClr val="000000"/>
                                </a:solidFill>
                                <a:effectLst/>
                                <a:latin typeface="Cambria Math" panose="02040503050406030204" pitchFamily="18" charset="0"/>
                                <a:ea typeface="Arial Unicode MS"/>
                              </a:rPr>
                              <m:t>a</m:t>
                            </m:r>
                          </m:e>
                          <m:sub>
                            <m:sSup>
                              <m:sSupPr>
                                <m:ctrlPr>
                                  <a:rPr lang="en-IN" sz="2200" i="1">
                                    <a:solidFill>
                                      <a:srgbClr val="000000"/>
                                    </a:solidFill>
                                    <a:effectLst/>
                                    <a:latin typeface="Cambria Math" panose="02040503050406030204" pitchFamily="18" charset="0"/>
                                    <a:ea typeface="Arial Unicode MS"/>
                                  </a:rPr>
                                </m:ctrlPr>
                              </m:sSupPr>
                              <m:e>
                                <m:r>
                                  <m:rPr>
                                    <m:sty m:val="p"/>
                                  </m:rPr>
                                  <a:rPr lang="en-US" sz="2200">
                                    <a:solidFill>
                                      <a:srgbClr val="000000"/>
                                    </a:solidFill>
                                    <a:effectLst/>
                                    <a:latin typeface="Cambria Math" panose="02040503050406030204" pitchFamily="18" charset="0"/>
                                    <a:ea typeface="Arial Unicode MS"/>
                                  </a:rPr>
                                  <m:t>H</m:t>
                                </m:r>
                              </m:e>
                              <m:sup>
                                <m:r>
                                  <a:rPr lang="en-US" sz="2200">
                                    <a:solidFill>
                                      <a:srgbClr val="000000"/>
                                    </a:solidFill>
                                    <a:effectLst/>
                                    <a:latin typeface="Cambria Math" panose="02040503050406030204" pitchFamily="18" charset="0"/>
                                    <a:ea typeface="Arial Unicode MS"/>
                                  </a:rPr>
                                  <m:t>+</m:t>
                                </m:r>
                              </m:sup>
                            </m:sSup>
                            <m:r>
                              <a:rPr lang="en-US" sz="2200">
                                <a:solidFill>
                                  <a:srgbClr val="000000"/>
                                </a:solidFill>
                                <a:effectLst/>
                                <a:latin typeface="Cambria Math" panose="02040503050406030204" pitchFamily="18" charset="0"/>
                                <a:ea typeface="Arial Unicode MS"/>
                              </a:rPr>
                              <m:t>.</m:t>
                            </m:r>
                          </m:sub>
                        </m:sSub>
                        <m:sSub>
                          <m:sSubPr>
                            <m:ctrlPr>
                              <a:rPr lang="en-IN" sz="2200" i="1">
                                <a:solidFill>
                                  <a:srgbClr val="000000"/>
                                </a:solidFill>
                                <a:effectLst/>
                                <a:latin typeface="Cambria Math" panose="02040503050406030204" pitchFamily="18" charset="0"/>
                                <a:ea typeface="Arial Unicode MS"/>
                              </a:rPr>
                            </m:ctrlPr>
                          </m:sSubPr>
                          <m:e>
                            <m:r>
                              <a:rPr lang="en-US" sz="2200">
                                <a:solidFill>
                                  <a:srgbClr val="000000"/>
                                </a:solidFill>
                                <a:effectLst/>
                                <a:latin typeface="Cambria Math" panose="02040503050406030204" pitchFamily="18" charset="0"/>
                                <a:ea typeface="Arial Unicode MS"/>
                              </a:rPr>
                              <m:t> </m:t>
                            </m:r>
                            <m:r>
                              <m:rPr>
                                <m:sty m:val="p"/>
                              </m:rPr>
                              <a:rPr lang="en-US" sz="2200">
                                <a:solidFill>
                                  <a:srgbClr val="000000"/>
                                </a:solidFill>
                                <a:effectLst/>
                                <a:latin typeface="Cambria Math" panose="02040503050406030204" pitchFamily="18" charset="0"/>
                                <a:ea typeface="Arial Unicode MS"/>
                              </a:rPr>
                              <m:t>a</m:t>
                            </m:r>
                          </m:e>
                          <m:sub>
                            <m:sSup>
                              <m:sSupPr>
                                <m:ctrlPr>
                                  <a:rPr lang="en-IN" sz="2200" i="1">
                                    <a:solidFill>
                                      <a:srgbClr val="000000"/>
                                    </a:solidFill>
                                    <a:effectLst/>
                                    <a:latin typeface="Cambria Math" panose="02040503050406030204" pitchFamily="18" charset="0"/>
                                    <a:ea typeface="Arial Unicode MS"/>
                                  </a:rPr>
                                </m:ctrlPr>
                              </m:sSupPr>
                              <m:e>
                                <m:r>
                                  <m:rPr>
                                    <m:sty m:val="p"/>
                                  </m:rPr>
                                  <a:rPr lang="en-US" sz="2200">
                                    <a:solidFill>
                                      <a:srgbClr val="000000"/>
                                    </a:solidFill>
                                    <a:effectLst/>
                                    <a:latin typeface="Cambria Math" panose="02040503050406030204" pitchFamily="18" charset="0"/>
                                    <a:ea typeface="Arial Unicode MS"/>
                                  </a:rPr>
                                  <m:t>OH</m:t>
                                </m:r>
                              </m:e>
                              <m:sup>
                                <m:r>
                                  <a:rPr lang="en-US" sz="2200" i="1">
                                    <a:solidFill>
                                      <a:srgbClr val="000000"/>
                                    </a:solidFill>
                                    <a:effectLst/>
                                    <a:latin typeface="Cambria Math" panose="02040503050406030204" pitchFamily="18" charset="0"/>
                                    <a:ea typeface="Arial Unicode MS"/>
                                  </a:rPr>
                                  <m:t>−</m:t>
                                </m:r>
                              </m:sup>
                            </m:sSup>
                          </m:sub>
                        </m:sSub>
                      </m:num>
                      <m:den>
                        <m:sSub>
                          <m:sSubPr>
                            <m:ctrlPr>
                              <a:rPr lang="en-IN" sz="2200" i="1">
                                <a:solidFill>
                                  <a:srgbClr val="000000"/>
                                </a:solidFill>
                                <a:effectLst/>
                                <a:latin typeface="Cambria Math" panose="02040503050406030204" pitchFamily="18" charset="0"/>
                                <a:ea typeface="Arial Unicode MS"/>
                              </a:rPr>
                            </m:ctrlPr>
                          </m:sSubPr>
                          <m:e>
                            <m:r>
                              <m:rPr>
                                <m:sty m:val="p"/>
                              </m:rPr>
                              <a:rPr lang="en-US" sz="2200">
                                <a:solidFill>
                                  <a:srgbClr val="000000"/>
                                </a:solidFill>
                                <a:effectLst/>
                                <a:latin typeface="Cambria Math" panose="02040503050406030204" pitchFamily="18" charset="0"/>
                                <a:ea typeface="Arial Unicode MS"/>
                              </a:rPr>
                              <m:t>a</m:t>
                            </m:r>
                          </m:e>
                          <m:sub>
                            <m:r>
                              <m:rPr>
                                <m:sty m:val="p"/>
                              </m:rPr>
                              <a:rPr lang="en-US" sz="2200">
                                <a:solidFill>
                                  <a:srgbClr val="000000"/>
                                </a:solidFill>
                                <a:effectLst/>
                                <a:latin typeface="Cambria Math" panose="02040503050406030204" pitchFamily="18" charset="0"/>
                                <a:ea typeface="Arial Unicode MS"/>
                              </a:rPr>
                              <m:t>H</m:t>
                            </m:r>
                            <m:r>
                              <a:rPr lang="en-US" sz="2200">
                                <a:solidFill>
                                  <a:srgbClr val="000000"/>
                                </a:solidFill>
                                <a:effectLst/>
                                <a:latin typeface="Cambria Math" panose="02040503050406030204" pitchFamily="18" charset="0"/>
                                <a:ea typeface="Arial Unicode MS"/>
                              </a:rPr>
                              <m:t>2</m:t>
                            </m:r>
                            <m:r>
                              <m:rPr>
                                <m:sty m:val="p"/>
                              </m:rPr>
                              <a:rPr lang="en-US" sz="2200">
                                <a:solidFill>
                                  <a:srgbClr val="000000"/>
                                </a:solidFill>
                                <a:effectLst/>
                                <a:latin typeface="Cambria Math" panose="02040503050406030204" pitchFamily="18" charset="0"/>
                                <a:ea typeface="Arial Unicode MS"/>
                              </a:rPr>
                              <m:t>O</m:t>
                            </m:r>
                          </m:sub>
                        </m:sSub>
                      </m:den>
                    </m:f>
                  </m:oMath>
                </a14:m>
                <a:r>
                  <a:rPr lang="en-US" sz="2200" dirty="0">
                    <a:solidFill>
                      <a:srgbClr val="000000"/>
                    </a:solidFill>
                    <a:effectLst/>
                    <a:latin typeface="Times New Roman" panose="02020603050405020304" pitchFamily="18" charset="0"/>
                    <a:ea typeface="Times New Roman" panose="02020603050405020304" pitchFamily="18" charset="0"/>
                  </a:rPr>
                  <a:t>;</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rPr>
                  <a:t>In the pure state or in dilute solution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en-US" sz="2200">
                            <a:solidFill>
                              <a:srgbClr val="000000"/>
                            </a:solidFill>
                            <a:effectLst/>
                            <a:latin typeface="Cambria Math" panose="02040503050406030204" pitchFamily="18" charset="0"/>
                            <a:ea typeface="Arial Unicode MS"/>
                          </a:rPr>
                          <m:t>a</m:t>
                        </m:r>
                      </m:e>
                      <m:sub>
                        <m:r>
                          <m:rPr>
                            <m:sty m:val="p"/>
                          </m:rPr>
                          <a:rPr lang="en-US" sz="2200">
                            <a:solidFill>
                              <a:srgbClr val="000000"/>
                            </a:solidFill>
                            <a:effectLst/>
                            <a:latin typeface="Cambria Math" panose="02040503050406030204" pitchFamily="18" charset="0"/>
                            <a:ea typeface="Arial Unicode MS"/>
                          </a:rPr>
                          <m:t>H</m:t>
                        </m:r>
                        <m:r>
                          <a:rPr lang="en-US" sz="2200">
                            <a:solidFill>
                              <a:srgbClr val="000000"/>
                            </a:solidFill>
                            <a:effectLst/>
                            <a:latin typeface="Cambria Math" panose="02040503050406030204" pitchFamily="18" charset="0"/>
                            <a:ea typeface="Arial Unicode MS"/>
                          </a:rPr>
                          <m:t>2</m:t>
                        </m:r>
                        <m:r>
                          <m:rPr>
                            <m:sty m:val="p"/>
                          </m:rPr>
                          <a:rPr lang="en-US" sz="2200">
                            <a:solidFill>
                              <a:srgbClr val="000000"/>
                            </a:solidFill>
                            <a:effectLst/>
                            <a:latin typeface="Cambria Math" panose="02040503050406030204" pitchFamily="18" charset="0"/>
                            <a:ea typeface="Arial Unicode MS"/>
                          </a:rPr>
                          <m:t>O</m:t>
                        </m:r>
                      </m:sub>
                    </m:sSub>
                  </m:oMath>
                </a14:m>
                <a:r>
                  <a:rPr lang="en-US" sz="2200" dirty="0">
                    <a:solidFill>
                      <a:srgbClr val="000000"/>
                    </a:solidFill>
                    <a:effectLst/>
                    <a:latin typeface="Times New Roman" panose="02020603050405020304" pitchFamily="18" charset="0"/>
                    <a:ea typeface="Times New Roman" panose="02020603050405020304" pitchFamily="18" charset="0"/>
                  </a:rPr>
                  <a:t> is constant and it is taken as unity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en-US" sz="2200">
                            <a:solidFill>
                              <a:srgbClr val="000000"/>
                            </a:solidFill>
                            <a:effectLst/>
                            <a:latin typeface="Cambria Math" panose="02040503050406030204" pitchFamily="18" charset="0"/>
                            <a:ea typeface="Arial Unicode MS"/>
                          </a:rPr>
                          <m:t>a</m:t>
                        </m:r>
                      </m:e>
                      <m:sub>
                        <m:sSub>
                          <m:sSubPr>
                            <m:ctrlPr>
                              <a:rPr lang="en-IN" sz="2200" i="1">
                                <a:solidFill>
                                  <a:srgbClr val="000000"/>
                                </a:solidFill>
                                <a:effectLst/>
                                <a:latin typeface="Cambria Math" panose="02040503050406030204" pitchFamily="18" charset="0"/>
                                <a:ea typeface="Arial Unicode MS"/>
                              </a:rPr>
                            </m:ctrlPr>
                          </m:sSubPr>
                          <m:e>
                            <m:r>
                              <m:rPr>
                                <m:sty m:val="p"/>
                              </m:rPr>
                              <a:rPr lang="en-US" sz="2200">
                                <a:solidFill>
                                  <a:srgbClr val="000000"/>
                                </a:solidFill>
                                <a:effectLst/>
                                <a:latin typeface="Cambria Math" panose="02040503050406030204" pitchFamily="18" charset="0"/>
                                <a:ea typeface="Arial Unicode MS"/>
                              </a:rPr>
                              <m:t>H</m:t>
                            </m:r>
                          </m:e>
                          <m:sub>
                            <m:r>
                              <a:rPr lang="en-US" sz="2200">
                                <a:solidFill>
                                  <a:srgbClr val="000000"/>
                                </a:solidFill>
                                <a:effectLst/>
                                <a:latin typeface="Cambria Math" panose="02040503050406030204" pitchFamily="18" charset="0"/>
                                <a:ea typeface="Arial Unicode MS"/>
                              </a:rPr>
                              <m:t>2</m:t>
                            </m:r>
                          </m:sub>
                        </m:sSub>
                        <m:r>
                          <m:rPr>
                            <m:sty m:val="p"/>
                          </m:rPr>
                          <a:rPr lang="en-US" sz="2200">
                            <a:solidFill>
                              <a:srgbClr val="000000"/>
                            </a:solidFill>
                            <a:effectLst/>
                            <a:latin typeface="Cambria Math" panose="02040503050406030204" pitchFamily="18" charset="0"/>
                            <a:ea typeface="Arial Unicode MS"/>
                          </a:rPr>
                          <m:t>O</m:t>
                        </m:r>
                      </m:sub>
                    </m:sSub>
                  </m:oMath>
                </a14:m>
                <a:r>
                  <a:rPr lang="en-US" sz="2200" dirty="0">
                    <a:solidFill>
                      <a:srgbClr val="000000"/>
                    </a:solidFill>
                    <a:effectLst/>
                    <a:latin typeface="Times New Roman" panose="02020603050405020304" pitchFamily="18" charset="0"/>
                    <a:ea typeface="Times New Roman" panose="02020603050405020304" pitchFamily="18" charset="0"/>
                  </a:rPr>
                  <a:t> = 1).</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Times New Roman" panose="02020603050405020304" pitchFamily="18" charset="0"/>
                  </a:rPr>
                  <a:t>Therefore, </a:t>
                </a:r>
                <a14:m>
                  <m:oMath xmlns:m="http://schemas.openxmlformats.org/officeDocument/2006/math">
                    <m:sSub>
                      <m:sSubPr>
                        <m:ctrlPr>
                          <a:rPr lang="en-IN" sz="2400" b="1" i="1" smtClean="0">
                            <a:solidFill>
                              <a:srgbClr val="C00000"/>
                            </a:solidFill>
                            <a:effectLst/>
                            <a:latin typeface="Cambria Math" panose="02040503050406030204" pitchFamily="18" charset="0"/>
                            <a:ea typeface="Arial Unicode MS"/>
                          </a:rPr>
                        </m:ctrlPr>
                      </m:sSubPr>
                      <m:e>
                        <m:r>
                          <a:rPr lang="en-US" sz="2400" b="1" i="1">
                            <a:solidFill>
                              <a:srgbClr val="C00000"/>
                            </a:solidFill>
                            <a:effectLst/>
                            <a:latin typeface="Cambria Math" panose="02040503050406030204" pitchFamily="18" charset="0"/>
                            <a:ea typeface="Arial Unicode MS"/>
                          </a:rPr>
                          <m:t>𝐚</m:t>
                        </m:r>
                      </m:e>
                      <m:sub>
                        <m:sSup>
                          <m:sSupPr>
                            <m:ctrlPr>
                              <a:rPr lang="en-IN" sz="2400" b="1" i="1">
                                <a:solidFill>
                                  <a:srgbClr val="C00000"/>
                                </a:solidFill>
                                <a:effectLst/>
                                <a:latin typeface="Cambria Math" panose="02040503050406030204" pitchFamily="18" charset="0"/>
                                <a:ea typeface="Arial Unicode MS"/>
                              </a:rPr>
                            </m:ctrlPr>
                          </m:sSupPr>
                          <m:e>
                            <m:r>
                              <a:rPr lang="en-US" sz="2400" b="1" i="1">
                                <a:solidFill>
                                  <a:srgbClr val="C00000"/>
                                </a:solidFill>
                                <a:effectLst/>
                                <a:latin typeface="Cambria Math" panose="02040503050406030204" pitchFamily="18" charset="0"/>
                                <a:ea typeface="Arial Unicode MS"/>
                              </a:rPr>
                              <m:t>𝐇</m:t>
                            </m:r>
                          </m:e>
                          <m:sup>
                            <m:r>
                              <a:rPr lang="en-US" sz="2400" b="1">
                                <a:solidFill>
                                  <a:srgbClr val="C00000"/>
                                </a:solidFill>
                                <a:effectLst/>
                                <a:latin typeface="Cambria Math" panose="02040503050406030204" pitchFamily="18" charset="0"/>
                                <a:ea typeface="Arial Unicode MS"/>
                              </a:rPr>
                              <m:t>+</m:t>
                            </m:r>
                          </m:sup>
                        </m:sSup>
                      </m:sub>
                    </m:sSub>
                    <m:r>
                      <a:rPr lang="en-US" sz="2400" b="1">
                        <a:solidFill>
                          <a:srgbClr val="C00000"/>
                        </a:solidFill>
                        <a:effectLst/>
                        <a:latin typeface="Cambria Math" panose="02040503050406030204" pitchFamily="18" charset="0"/>
                        <a:ea typeface="Arial Unicode MS"/>
                      </a:rPr>
                      <m:t>×</m:t>
                    </m:r>
                    <m:sSub>
                      <m:sSubPr>
                        <m:ctrlPr>
                          <a:rPr lang="en-IN" sz="2400" b="1" i="1">
                            <a:solidFill>
                              <a:srgbClr val="C00000"/>
                            </a:solidFill>
                            <a:effectLst/>
                            <a:latin typeface="Cambria Math" panose="02040503050406030204" pitchFamily="18" charset="0"/>
                            <a:ea typeface="Arial Unicode MS"/>
                          </a:rPr>
                        </m:ctrlPr>
                      </m:sSubPr>
                      <m:e>
                        <m:r>
                          <a:rPr lang="en-US" sz="2400" b="1">
                            <a:solidFill>
                              <a:srgbClr val="C00000"/>
                            </a:solidFill>
                            <a:effectLst/>
                            <a:latin typeface="Cambria Math" panose="02040503050406030204" pitchFamily="18" charset="0"/>
                            <a:ea typeface="Arial Unicode MS"/>
                          </a:rPr>
                          <m:t> </m:t>
                        </m:r>
                        <m:r>
                          <a:rPr lang="en-US" sz="2400" b="1" i="1">
                            <a:solidFill>
                              <a:srgbClr val="C00000"/>
                            </a:solidFill>
                            <a:effectLst/>
                            <a:latin typeface="Cambria Math" panose="02040503050406030204" pitchFamily="18" charset="0"/>
                            <a:ea typeface="Arial Unicode MS"/>
                          </a:rPr>
                          <m:t>𝐚</m:t>
                        </m:r>
                      </m:e>
                      <m:sub>
                        <m:sSup>
                          <m:sSupPr>
                            <m:ctrlPr>
                              <a:rPr lang="en-IN" sz="2400" b="1" i="1">
                                <a:solidFill>
                                  <a:srgbClr val="C00000"/>
                                </a:solidFill>
                                <a:effectLst/>
                                <a:latin typeface="Cambria Math" panose="02040503050406030204" pitchFamily="18" charset="0"/>
                                <a:ea typeface="Arial Unicode MS"/>
                              </a:rPr>
                            </m:ctrlPr>
                          </m:sSupPr>
                          <m:e>
                            <m:r>
                              <a:rPr lang="en-US" sz="2400" b="1" i="1">
                                <a:solidFill>
                                  <a:srgbClr val="C00000"/>
                                </a:solidFill>
                                <a:effectLst/>
                                <a:latin typeface="Cambria Math" panose="02040503050406030204" pitchFamily="18" charset="0"/>
                                <a:ea typeface="Arial Unicode MS"/>
                              </a:rPr>
                              <m:t>𝐎𝐇</m:t>
                            </m:r>
                          </m:e>
                          <m:sup>
                            <m:r>
                              <a:rPr lang="en-US" sz="2400" b="1" i="1">
                                <a:solidFill>
                                  <a:srgbClr val="C00000"/>
                                </a:solidFill>
                                <a:effectLst/>
                                <a:latin typeface="Cambria Math" panose="02040503050406030204" pitchFamily="18" charset="0"/>
                                <a:ea typeface="Arial Unicode MS"/>
                              </a:rPr>
                              <m:t>−</m:t>
                            </m:r>
                          </m:sup>
                        </m:sSup>
                      </m:sub>
                    </m:sSub>
                  </m:oMath>
                </a14:m>
                <a:r>
                  <a:rPr lang="en-US" sz="2400" b="1" dirty="0">
                    <a:solidFill>
                      <a:srgbClr val="C00000"/>
                    </a:solidFill>
                    <a:effectLst/>
                    <a:latin typeface="Times New Roman" panose="02020603050405020304" pitchFamily="18" charset="0"/>
                    <a:ea typeface="Times New Roman" panose="02020603050405020304" pitchFamily="18" charset="0"/>
                  </a:rPr>
                  <a:t> =</a:t>
                </a:r>
                <a:r>
                  <a:rPr lang="en-US" sz="2400" dirty="0">
                    <a:solidFill>
                      <a:srgbClr val="C00000"/>
                    </a:solidFill>
                    <a:effectLst/>
                    <a:latin typeface="Times New Roman" panose="02020603050405020304" pitchFamily="18" charset="0"/>
                    <a:ea typeface="Times New Roman" panose="02020603050405020304" pitchFamily="18" charset="0"/>
                  </a:rPr>
                  <a:t> </a:t>
                </a:r>
                <a:r>
                  <a:rPr lang="en-US" sz="2400" b="1" dirty="0">
                    <a:solidFill>
                      <a:srgbClr val="C00000"/>
                    </a:solidFill>
                    <a:effectLst/>
                    <a:latin typeface="Times New Roman" panose="02020603050405020304" pitchFamily="18" charset="0"/>
                    <a:ea typeface="Times New Roman" panose="02020603050405020304" pitchFamily="18" charset="0"/>
                  </a:rPr>
                  <a:t>K</a:t>
                </a:r>
                <a:r>
                  <a:rPr lang="en-US" sz="2400" b="1" baseline="-25000" dirty="0">
                    <a:solidFill>
                      <a:srgbClr val="C00000"/>
                    </a:solidFill>
                    <a:effectLst/>
                    <a:latin typeface="Times New Roman" panose="02020603050405020304" pitchFamily="18" charset="0"/>
                    <a:ea typeface="Times New Roman" panose="02020603050405020304" pitchFamily="18" charset="0"/>
                  </a:rPr>
                  <a:t>w </a:t>
                </a:r>
                <a:r>
                  <a:rPr lang="en-US" sz="2400" b="1" dirty="0">
                    <a:solidFill>
                      <a:srgbClr val="C00000"/>
                    </a:solidFill>
                    <a:effectLst/>
                    <a:latin typeface="Times New Roman" panose="02020603050405020304" pitchFamily="18" charset="0"/>
                    <a:ea typeface="Times New Roman" panose="02020603050405020304" pitchFamily="18" charset="0"/>
                  </a:rPr>
                  <a:t>= ionic activity product of water</a:t>
                </a:r>
                <a:endParaRPr lang="en-IN" sz="2400" dirty="0">
                  <a:solidFill>
                    <a:srgbClr val="C00000"/>
                  </a:solidFill>
                  <a:effectLst/>
                  <a:latin typeface="Times New Roman" panose="02020603050405020304" pitchFamily="18" charset="0"/>
                  <a:ea typeface="Arial Unicode MS"/>
                </a:endParaRPr>
              </a:p>
              <a:p>
                <a:pPr indent="228600" algn="just">
                  <a:lnSpc>
                    <a:spcPct val="107000"/>
                  </a:lnSpc>
                  <a:spcAft>
                    <a:spcPts val="800"/>
                  </a:spcAft>
                </a:pPr>
                <a:r>
                  <a:rPr lang="nl-NL" sz="2200" dirty="0">
                    <a:solidFill>
                      <a:srgbClr val="000000"/>
                    </a:solidFill>
                    <a:effectLst/>
                    <a:latin typeface="Times New Roman" panose="02020603050405020304" pitchFamily="18" charset="0"/>
                    <a:ea typeface="Times New Roman" panose="02020603050405020304" pitchFamily="18" charset="0"/>
                  </a:rPr>
                  <a:t>K</a:t>
                </a:r>
                <a:r>
                  <a:rPr lang="nl-NL" sz="2200" baseline="-25000" dirty="0">
                    <a:solidFill>
                      <a:srgbClr val="000000"/>
                    </a:solidFill>
                    <a:effectLst/>
                    <a:latin typeface="Times New Roman" panose="02020603050405020304" pitchFamily="18" charset="0"/>
                    <a:ea typeface="Times New Roman" panose="02020603050405020304" pitchFamily="18" charset="0"/>
                  </a:rPr>
                  <a:t>w</a:t>
                </a:r>
                <a:r>
                  <a:rPr lang="nl-NL" sz="22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c</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H</m:t>
                            </m:r>
                          </m:e>
                          <m:sup>
                            <m:r>
                              <a:rPr lang="nl-NL" sz="2200">
                                <a:solidFill>
                                  <a:srgbClr val="000000"/>
                                </a:solidFill>
                                <a:effectLst/>
                                <a:latin typeface="Cambria Math" panose="02040503050406030204" pitchFamily="18" charset="0"/>
                                <a:ea typeface="Arial Unicode MS"/>
                              </a:rPr>
                              <m:t>+</m:t>
                            </m:r>
                          </m:sup>
                        </m:sSup>
                        <m:r>
                          <a:rPr lang="en-US" sz="2200">
                            <a:solidFill>
                              <a:srgbClr val="000000"/>
                            </a:solidFill>
                            <a:effectLst/>
                            <a:latin typeface="Cambria Math" panose="02040503050406030204" pitchFamily="18" charset="0"/>
                            <a:ea typeface="Arial Unicode MS"/>
                          </a:rPr>
                          <m:t> </m:t>
                        </m:r>
                      </m:sub>
                    </m:sSub>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H</m:t>
                            </m:r>
                          </m:e>
                          <m:sup>
                            <m:r>
                              <a:rPr lang="nl-NL" sz="2200">
                                <a:solidFill>
                                  <a:srgbClr val="000000"/>
                                </a:solidFill>
                                <a:effectLst/>
                                <a:latin typeface="Cambria Math" panose="02040503050406030204" pitchFamily="18" charset="0"/>
                                <a:ea typeface="Arial Unicode MS"/>
                              </a:rPr>
                              <m:t>+</m:t>
                            </m:r>
                          </m:sup>
                        </m:sSup>
                      </m:sub>
                    </m:sSub>
                    <m:r>
                      <a:rPr lang="en-US" sz="2200">
                        <a:solidFill>
                          <a:srgbClr val="000000"/>
                        </a:solidFill>
                        <a:effectLst/>
                        <a:latin typeface="Cambria Math" panose="02040503050406030204" pitchFamily="18" charset="0"/>
                        <a:ea typeface="Arial Unicode MS"/>
                      </a:rPr>
                      <m:t> </m:t>
                    </m:r>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c</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H</m:t>
                            </m:r>
                          </m:e>
                          <m:sup>
                            <m:r>
                              <a:rPr lang="nl-NL" sz="2200">
                                <a:solidFill>
                                  <a:srgbClr val="000000"/>
                                </a:solidFill>
                                <a:effectLst/>
                                <a:latin typeface="Cambria Math" panose="02040503050406030204" pitchFamily="18" charset="0"/>
                                <a:ea typeface="Arial Unicode MS"/>
                              </a:rPr>
                              <m:t>+</m:t>
                            </m:r>
                          </m:sup>
                        </m:sSup>
                        <m:r>
                          <a:rPr lang="en-US" sz="2200">
                            <a:solidFill>
                              <a:srgbClr val="000000"/>
                            </a:solidFill>
                            <a:effectLst/>
                            <a:latin typeface="Cambria Math" panose="02040503050406030204" pitchFamily="18" charset="0"/>
                            <a:ea typeface="Arial Unicode MS"/>
                          </a:rPr>
                          <m:t> </m:t>
                        </m:r>
                      </m:sub>
                    </m:sSub>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OH</m:t>
                            </m:r>
                          </m:e>
                          <m:sup>
                            <m:r>
                              <a:rPr lang="nl-NL" sz="2200" i="1">
                                <a:solidFill>
                                  <a:srgbClr val="000000"/>
                                </a:solidFill>
                                <a:effectLst/>
                                <a:latin typeface="Cambria Math" panose="02040503050406030204" pitchFamily="18" charset="0"/>
                                <a:ea typeface="Arial Unicode MS"/>
                              </a:rPr>
                              <m:t>−</m:t>
                            </m:r>
                          </m:sup>
                        </m:sSup>
                      </m:sub>
                    </m:sSub>
                  </m:oMath>
                </a14:m>
                <a:r>
                  <a:rPr lang="nl-NL" sz="22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c</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H</m:t>
                            </m:r>
                          </m:e>
                          <m:sup>
                            <m:r>
                              <a:rPr lang="nl-NL" sz="2200">
                                <a:solidFill>
                                  <a:srgbClr val="000000"/>
                                </a:solidFill>
                                <a:effectLst/>
                                <a:latin typeface="Cambria Math" panose="02040503050406030204" pitchFamily="18" charset="0"/>
                                <a:ea typeface="Arial Unicode MS"/>
                              </a:rPr>
                              <m:t>+</m:t>
                            </m:r>
                          </m:sup>
                        </m:sSup>
                        <m:r>
                          <a:rPr lang="en-US" sz="2200">
                            <a:solidFill>
                              <a:srgbClr val="000000"/>
                            </a:solidFill>
                            <a:effectLst/>
                            <a:latin typeface="Cambria Math" panose="02040503050406030204" pitchFamily="18" charset="0"/>
                            <a:ea typeface="Arial Unicode MS"/>
                          </a:rPr>
                          <m:t> </m:t>
                        </m:r>
                      </m:sub>
                    </m:sSub>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c</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OH</m:t>
                            </m:r>
                          </m:e>
                          <m:sup>
                            <m:r>
                              <a:rPr lang="nl-NL" sz="2200" i="1">
                                <a:solidFill>
                                  <a:srgbClr val="000000"/>
                                </a:solidFill>
                                <a:effectLst/>
                                <a:latin typeface="Cambria Math" panose="02040503050406030204" pitchFamily="18" charset="0"/>
                                <a:ea typeface="Arial Unicode MS"/>
                              </a:rPr>
                              <m:t>−</m:t>
                            </m:r>
                          </m:sup>
                        </m:sSup>
                      </m:sub>
                    </m:sSub>
                  </m:oMath>
                </a14:m>
                <a:r>
                  <a:rPr lang="nl-NL" sz="2200" dirty="0">
                    <a:solidFill>
                      <a:srgbClr val="000000"/>
                    </a:solidFill>
                    <a:effectLst/>
                    <a:latin typeface="Times New Roman" panose="02020603050405020304" pitchFamily="18" charset="0"/>
                    <a:ea typeface="Times New Roman" panose="02020603050405020304" pitchFamily="18" charset="0"/>
                  </a:rPr>
                  <a:t>)</a:t>
                </a:r>
                <a:r>
                  <a:rPr lang="nl-NL" sz="2200"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H</m:t>
                            </m:r>
                          </m:e>
                          <m:sup>
                            <m:r>
                              <a:rPr lang="nl-NL" sz="2200">
                                <a:solidFill>
                                  <a:srgbClr val="000000"/>
                                </a:solidFill>
                                <a:effectLst/>
                                <a:latin typeface="Cambria Math" panose="02040503050406030204" pitchFamily="18" charset="0"/>
                                <a:ea typeface="Arial Unicode MS"/>
                              </a:rPr>
                              <m:t>+</m:t>
                            </m:r>
                          </m:sup>
                        </m:sSup>
                      </m:sub>
                    </m:sSub>
                    <m:sSub>
                      <m:sSubPr>
                        <m:ctrlPr>
                          <a:rPr lang="en-IN" sz="2200" i="1">
                            <a:solidFill>
                              <a:srgbClr val="000000"/>
                            </a:solidFill>
                            <a:effectLst/>
                            <a:latin typeface="Cambria Math" panose="02040503050406030204" pitchFamily="18" charset="0"/>
                            <a:ea typeface="Arial Unicode MS"/>
                          </a:rPr>
                        </m:ctrlPr>
                      </m:sSubPr>
                      <m:e>
                        <m:r>
                          <m:rPr>
                            <m:sty m:val="p"/>
                          </m:rPr>
                          <a:rPr lang="nl-NL"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nl-NL" sz="2200">
                                <a:solidFill>
                                  <a:srgbClr val="000000"/>
                                </a:solidFill>
                                <a:effectLst/>
                                <a:latin typeface="Cambria Math" panose="02040503050406030204" pitchFamily="18" charset="0"/>
                                <a:ea typeface="Arial Unicode MS"/>
                              </a:rPr>
                              <m:t>OH</m:t>
                            </m:r>
                          </m:e>
                          <m:sup>
                            <m:r>
                              <a:rPr lang="nl-NL" sz="2200" i="1">
                                <a:solidFill>
                                  <a:srgbClr val="000000"/>
                                </a:solidFill>
                                <a:effectLst/>
                                <a:latin typeface="Cambria Math" panose="02040503050406030204" pitchFamily="18" charset="0"/>
                                <a:ea typeface="Arial Unicode MS"/>
                              </a:rPr>
                              <m:t>−</m:t>
                            </m:r>
                          </m:sup>
                        </m:sSup>
                      </m:sub>
                    </m:sSub>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K</a:t>
                </a:r>
                <a:r>
                  <a:rPr lang="en-IN" sz="2200" baseline="-25000" dirty="0">
                    <a:solidFill>
                      <a:srgbClr val="000000"/>
                    </a:solidFill>
                    <a:effectLst/>
                    <a:latin typeface="Times New Roman" panose="02020603050405020304" pitchFamily="18" charset="0"/>
                    <a:ea typeface="Times New Roman" panose="02020603050405020304" pitchFamily="18" charset="0"/>
                  </a:rPr>
                  <a:t>w </a:t>
                </a:r>
                <a:r>
                  <a:rPr lang="en-IN" sz="2200" dirty="0">
                    <a:solidFill>
                      <a:srgbClr val="000000"/>
                    </a:solidFill>
                    <a:effectLst/>
                    <a:latin typeface="Times New Roman" panose="02020603050405020304" pitchFamily="18" charset="0"/>
                    <a:ea typeface="Times New Roman" panose="02020603050405020304" pitchFamily="18" charset="0"/>
                  </a:rPr>
                  <a:t>= K</a:t>
                </a:r>
                <a:r>
                  <a:rPr lang="en-IN" sz="2200" baseline="-25000" dirty="0">
                    <a:solidFill>
                      <a:srgbClr val="000000"/>
                    </a:solidFill>
                    <a:effectLst/>
                    <a:latin typeface="Times New Roman" panose="02020603050405020304" pitchFamily="18" charset="0"/>
                    <a:ea typeface="Times New Roman" panose="02020603050405020304" pitchFamily="18" charset="0"/>
                  </a:rPr>
                  <a:t>w</a:t>
                </a:r>
                <a14:m>
                  <m:oMath xmlns:m="http://schemas.openxmlformats.org/officeDocument/2006/math">
                    <m:r>
                      <a:rPr lang="en-IN" sz="2200" i="1" baseline="-25000">
                        <a:solidFill>
                          <a:srgbClr val="000000"/>
                        </a:solidFill>
                        <a:effectLst/>
                        <a:latin typeface="Cambria Math" panose="02040503050406030204" pitchFamily="18" charset="0"/>
                        <a:ea typeface="Times New Roman" panose="02020603050405020304" pitchFamily="18" charset="0"/>
                      </a:rPr>
                      <m:t>ˊ</m:t>
                    </m:r>
                  </m:oMath>
                </a14:m>
                <a:r>
                  <a:rPr lang="en-IN" sz="2200"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200" i="1">
                            <a:solidFill>
                              <a:srgbClr val="000000"/>
                            </a:solidFill>
                            <a:effectLst/>
                            <a:latin typeface="Cambria Math" panose="02040503050406030204" pitchFamily="18" charset="0"/>
                            <a:ea typeface="Arial Unicode MS"/>
                          </a:rPr>
                        </m:ctrlPr>
                      </m:sSubPr>
                      <m:e>
                        <m:r>
                          <m:rPr>
                            <m:sty m:val="p"/>
                          </m:rPr>
                          <a:rPr lang="en-IN"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en-IN" sz="2200">
                                <a:solidFill>
                                  <a:srgbClr val="000000"/>
                                </a:solidFill>
                                <a:effectLst/>
                                <a:latin typeface="Cambria Math" panose="02040503050406030204" pitchFamily="18" charset="0"/>
                                <a:ea typeface="Arial Unicode MS"/>
                              </a:rPr>
                              <m:t>H</m:t>
                            </m:r>
                          </m:e>
                          <m:sup>
                            <m:r>
                              <a:rPr lang="en-IN" sz="2200">
                                <a:solidFill>
                                  <a:srgbClr val="000000"/>
                                </a:solidFill>
                                <a:effectLst/>
                                <a:latin typeface="Cambria Math" panose="02040503050406030204" pitchFamily="18" charset="0"/>
                                <a:ea typeface="Arial Unicode MS"/>
                              </a:rPr>
                              <m:t>+</m:t>
                            </m:r>
                          </m:sup>
                        </m:sSup>
                      </m:sub>
                    </m:sSub>
                    <m:sSub>
                      <m:sSubPr>
                        <m:ctrlPr>
                          <a:rPr lang="en-IN" sz="2200" i="1">
                            <a:solidFill>
                              <a:srgbClr val="000000"/>
                            </a:solidFill>
                            <a:effectLst/>
                            <a:latin typeface="Cambria Math" panose="02040503050406030204" pitchFamily="18" charset="0"/>
                            <a:ea typeface="Arial Unicode MS"/>
                          </a:rPr>
                        </m:ctrlPr>
                      </m:sSubPr>
                      <m:e>
                        <m:r>
                          <m:rPr>
                            <m:sty m:val="p"/>
                          </m:rPr>
                          <a:rPr lang="en-IN" sz="2200">
                            <a:solidFill>
                              <a:srgbClr val="000000"/>
                            </a:solidFill>
                            <a:effectLst/>
                            <a:latin typeface="Cambria Math" panose="02040503050406030204" pitchFamily="18" charset="0"/>
                            <a:ea typeface="Arial Unicode MS"/>
                          </a:rPr>
                          <m:t>f</m:t>
                        </m:r>
                      </m:e>
                      <m:sub>
                        <m:sSup>
                          <m:sSupPr>
                            <m:ctrlPr>
                              <a:rPr lang="en-IN" sz="2200" i="1">
                                <a:solidFill>
                                  <a:srgbClr val="000000"/>
                                </a:solidFill>
                                <a:effectLst/>
                                <a:latin typeface="Cambria Math" panose="02040503050406030204" pitchFamily="18" charset="0"/>
                                <a:ea typeface="Arial Unicode MS"/>
                              </a:rPr>
                            </m:ctrlPr>
                          </m:sSupPr>
                          <m:e>
                            <m:r>
                              <m:rPr>
                                <m:sty m:val="p"/>
                              </m:rPr>
                              <a:rPr lang="en-IN" sz="2200">
                                <a:solidFill>
                                  <a:srgbClr val="000000"/>
                                </a:solidFill>
                                <a:effectLst/>
                                <a:latin typeface="Cambria Math" panose="02040503050406030204" pitchFamily="18" charset="0"/>
                                <a:ea typeface="Arial Unicode MS"/>
                              </a:rPr>
                              <m:t>OH</m:t>
                            </m:r>
                          </m:e>
                          <m:sup>
                            <m:r>
                              <a:rPr lang="en-IN" sz="2200" i="1">
                                <a:solidFill>
                                  <a:srgbClr val="000000"/>
                                </a:solidFill>
                                <a:effectLst/>
                                <a:latin typeface="Cambria Math" panose="02040503050406030204" pitchFamily="18" charset="0"/>
                                <a:ea typeface="Arial Unicode MS"/>
                              </a:rPr>
                              <m:t>−</m:t>
                            </m:r>
                          </m:sup>
                        </m:sSup>
                      </m:sub>
                    </m:sSub>
                  </m:oMath>
                </a14:m>
                <a:r>
                  <a:rPr lang="en-US" sz="2200" dirty="0">
                    <a:solidFill>
                      <a:srgbClr val="000000"/>
                    </a:solidFill>
                    <a:effectLst/>
                    <a:latin typeface="Times New Roman" panose="02020603050405020304" pitchFamily="18" charset="0"/>
                    <a:ea typeface="Times New Roman" panose="02020603050405020304" pitchFamily="18" charset="0"/>
                  </a:rPr>
                  <a:t> [where </a:t>
                </a:r>
                <a:r>
                  <a:rPr lang="en-US" sz="2800" b="1" dirty="0">
                    <a:solidFill>
                      <a:srgbClr val="7030A0"/>
                    </a:solidFill>
                    <a:effectLst/>
                    <a:latin typeface="Times New Roman" panose="02020603050405020304" pitchFamily="18" charset="0"/>
                    <a:ea typeface="Times New Roman" panose="02020603050405020304" pitchFamily="18" charset="0"/>
                  </a:rPr>
                  <a:t>K</a:t>
                </a:r>
                <a:r>
                  <a:rPr lang="en-US" sz="2800" b="1" baseline="-25000" dirty="0">
                    <a:solidFill>
                      <a:srgbClr val="7030A0"/>
                    </a:solidFill>
                    <a:effectLst/>
                    <a:latin typeface="Times New Roman" panose="02020603050405020304" pitchFamily="18" charset="0"/>
                    <a:ea typeface="Times New Roman" panose="02020603050405020304" pitchFamily="18" charset="0"/>
                  </a:rPr>
                  <a:t>w</a:t>
                </a:r>
                <a14:m>
                  <m:oMath xmlns:m="http://schemas.openxmlformats.org/officeDocument/2006/math">
                    <m:r>
                      <a:rPr lang="en-IN" sz="2800" i="1" baseline="-25000">
                        <a:solidFill>
                          <a:srgbClr val="7030A0"/>
                        </a:solidFill>
                        <a:effectLst/>
                        <a:latin typeface="Cambria Math" panose="02040503050406030204" pitchFamily="18" charset="0"/>
                        <a:ea typeface="Times New Roman" panose="02020603050405020304" pitchFamily="18" charset="0"/>
                      </a:rPr>
                      <m:t>ˊ</m:t>
                    </m:r>
                  </m:oMath>
                </a14:m>
                <a:r>
                  <a:rPr lang="en-US" sz="2800" b="1" dirty="0">
                    <a:solidFill>
                      <a:srgbClr val="7030A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sz="2800" b="1" i="1">
                            <a:solidFill>
                              <a:srgbClr val="7030A0"/>
                            </a:solidFill>
                            <a:effectLst/>
                            <a:latin typeface="Cambria Math" panose="02040503050406030204" pitchFamily="18" charset="0"/>
                            <a:ea typeface="Arial Unicode MS"/>
                          </a:rPr>
                        </m:ctrlPr>
                      </m:sSubPr>
                      <m:e>
                        <m:r>
                          <a:rPr lang="en-US" sz="2800" b="1" i="1">
                            <a:solidFill>
                              <a:srgbClr val="7030A0"/>
                            </a:solidFill>
                            <a:effectLst/>
                            <a:latin typeface="Cambria Math" panose="02040503050406030204" pitchFamily="18" charset="0"/>
                            <a:ea typeface="Arial Unicode MS"/>
                          </a:rPr>
                          <m:t>𝐜</m:t>
                        </m:r>
                      </m:e>
                      <m:sub>
                        <m:sSup>
                          <m:sSupPr>
                            <m:ctrlPr>
                              <a:rPr lang="en-IN" sz="2800" b="1" i="1">
                                <a:solidFill>
                                  <a:srgbClr val="7030A0"/>
                                </a:solidFill>
                                <a:effectLst/>
                                <a:latin typeface="Cambria Math" panose="02040503050406030204" pitchFamily="18" charset="0"/>
                                <a:ea typeface="Arial Unicode MS"/>
                              </a:rPr>
                            </m:ctrlPr>
                          </m:sSupPr>
                          <m:e>
                            <m:r>
                              <a:rPr lang="en-US" sz="2800" b="1" i="1">
                                <a:solidFill>
                                  <a:srgbClr val="7030A0"/>
                                </a:solidFill>
                                <a:effectLst/>
                                <a:latin typeface="Cambria Math" panose="02040503050406030204" pitchFamily="18" charset="0"/>
                                <a:ea typeface="Arial Unicode MS"/>
                              </a:rPr>
                              <m:t>𝐇</m:t>
                            </m:r>
                          </m:e>
                          <m:sup>
                            <m:r>
                              <a:rPr lang="en-US" sz="2800" b="1">
                                <a:solidFill>
                                  <a:srgbClr val="7030A0"/>
                                </a:solidFill>
                                <a:effectLst/>
                                <a:latin typeface="Cambria Math" panose="02040503050406030204" pitchFamily="18" charset="0"/>
                                <a:ea typeface="Arial Unicode MS"/>
                              </a:rPr>
                              <m:t>+</m:t>
                            </m:r>
                          </m:sup>
                        </m:sSup>
                        <m:r>
                          <a:rPr lang="en-US" sz="2800" b="1">
                            <a:solidFill>
                              <a:srgbClr val="7030A0"/>
                            </a:solidFill>
                            <a:effectLst/>
                            <a:latin typeface="Cambria Math" panose="02040503050406030204" pitchFamily="18" charset="0"/>
                            <a:ea typeface="Arial Unicode MS"/>
                          </a:rPr>
                          <m:t> </m:t>
                        </m:r>
                      </m:sub>
                    </m:sSub>
                    <m:sSub>
                      <m:sSubPr>
                        <m:ctrlPr>
                          <a:rPr lang="en-IN" sz="2800" b="1" i="1">
                            <a:solidFill>
                              <a:srgbClr val="7030A0"/>
                            </a:solidFill>
                            <a:effectLst/>
                            <a:latin typeface="Cambria Math" panose="02040503050406030204" pitchFamily="18" charset="0"/>
                            <a:ea typeface="Arial Unicode MS"/>
                          </a:rPr>
                        </m:ctrlPr>
                      </m:sSubPr>
                      <m:e>
                        <m:r>
                          <a:rPr lang="en-US" sz="2800" b="1" i="1">
                            <a:solidFill>
                              <a:srgbClr val="7030A0"/>
                            </a:solidFill>
                            <a:effectLst/>
                            <a:latin typeface="Cambria Math" panose="02040503050406030204" pitchFamily="18" charset="0"/>
                            <a:ea typeface="Arial Unicode MS"/>
                          </a:rPr>
                          <m:t>𝐜</m:t>
                        </m:r>
                      </m:e>
                      <m:sub>
                        <m:sSup>
                          <m:sSupPr>
                            <m:ctrlPr>
                              <a:rPr lang="en-IN" sz="2800" b="1" i="1">
                                <a:solidFill>
                                  <a:srgbClr val="7030A0"/>
                                </a:solidFill>
                                <a:effectLst/>
                                <a:latin typeface="Cambria Math" panose="02040503050406030204" pitchFamily="18" charset="0"/>
                                <a:ea typeface="Arial Unicode MS"/>
                              </a:rPr>
                            </m:ctrlPr>
                          </m:sSupPr>
                          <m:e>
                            <m:r>
                              <a:rPr lang="en-US" sz="2800" b="1" i="1">
                                <a:solidFill>
                                  <a:srgbClr val="7030A0"/>
                                </a:solidFill>
                                <a:effectLst/>
                                <a:latin typeface="Cambria Math" panose="02040503050406030204" pitchFamily="18" charset="0"/>
                                <a:ea typeface="Arial Unicode MS"/>
                              </a:rPr>
                              <m:t>𝐎𝐇</m:t>
                            </m:r>
                          </m:e>
                          <m:sup>
                            <m:r>
                              <a:rPr lang="en-US" sz="2800" b="1" i="1">
                                <a:solidFill>
                                  <a:srgbClr val="7030A0"/>
                                </a:solidFill>
                                <a:effectLst/>
                                <a:latin typeface="Cambria Math" panose="02040503050406030204" pitchFamily="18" charset="0"/>
                                <a:ea typeface="Arial Unicode MS"/>
                              </a:rPr>
                              <m:t>−</m:t>
                            </m:r>
                          </m:sup>
                        </m:sSup>
                      </m:sub>
                    </m:sSub>
                  </m:oMath>
                </a14:m>
                <a:r>
                  <a:rPr lang="en-US" sz="2800" b="1" dirty="0">
                    <a:solidFill>
                      <a:srgbClr val="7030A0"/>
                    </a:solidFill>
                    <a:effectLst/>
                    <a:latin typeface="Times New Roman" panose="02020603050405020304" pitchFamily="18" charset="0"/>
                    <a:ea typeface="Times New Roman" panose="02020603050405020304" pitchFamily="18" charset="0"/>
                  </a:rPr>
                  <a:t> = ionic product of water</a:t>
                </a:r>
                <a:r>
                  <a:rPr lang="en-US" sz="2200" dirty="0">
                    <a:solidFill>
                      <a:srgbClr val="000000"/>
                    </a:solidFill>
                    <a:effectLst/>
                    <a:latin typeface="Times New Roman" panose="02020603050405020304" pitchFamily="18" charset="0"/>
                    <a:ea typeface="Times New Roman" panose="02020603050405020304" pitchFamily="18" charset="0"/>
                  </a:rPr>
                  <a:t>]</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b="1" dirty="0">
                    <a:solidFill>
                      <a:srgbClr val="0070C0"/>
                    </a:solidFill>
                    <a:effectLst/>
                    <a:latin typeface="Times New Roman" panose="02020603050405020304" pitchFamily="18" charset="0"/>
                    <a:ea typeface="Times New Roman" panose="02020603050405020304" pitchFamily="18" charset="0"/>
                  </a:rPr>
                  <a:t>In pure water of in dilute solutions the activity coefficients</a:t>
                </a:r>
                <a:r>
                  <a:rPr lang="en-US" sz="2200" b="1" dirty="0">
                    <a:solidFill>
                      <a:srgbClr val="0070C0"/>
                    </a:solidFill>
                    <a:effectLst/>
                    <a:latin typeface="Times New Roman" panose="02020603050405020304" pitchFamily="18" charset="0"/>
                    <a:ea typeface="Arial Unicode MS"/>
                  </a:rPr>
                  <a:t> </a:t>
                </a:r>
                <a14:m>
                  <m:oMath xmlns:m="http://schemas.openxmlformats.org/officeDocument/2006/math">
                    <m:sSub>
                      <m:sSubPr>
                        <m:ctrlPr>
                          <a:rPr lang="en-IN" sz="2200" b="1" i="1">
                            <a:solidFill>
                              <a:srgbClr val="0070C0"/>
                            </a:solidFill>
                            <a:effectLst/>
                            <a:latin typeface="Cambria Math" panose="02040503050406030204" pitchFamily="18" charset="0"/>
                            <a:ea typeface="Arial Unicode MS"/>
                          </a:rPr>
                        </m:ctrlPr>
                      </m:sSubPr>
                      <m:e>
                        <m:r>
                          <a:rPr lang="en-US" sz="2200" b="1" i="1">
                            <a:solidFill>
                              <a:srgbClr val="0070C0"/>
                            </a:solidFill>
                            <a:effectLst/>
                            <a:latin typeface="Cambria Math" panose="02040503050406030204" pitchFamily="18" charset="0"/>
                            <a:ea typeface="Arial Unicode MS"/>
                          </a:rPr>
                          <m:t>𝒇</m:t>
                        </m:r>
                      </m:e>
                      <m:sub>
                        <m:sSup>
                          <m:sSupPr>
                            <m:ctrlPr>
                              <a:rPr lang="en-IN" sz="2200" b="1" i="1">
                                <a:solidFill>
                                  <a:srgbClr val="0070C0"/>
                                </a:solidFill>
                                <a:effectLst/>
                                <a:latin typeface="Cambria Math" panose="02040503050406030204" pitchFamily="18" charset="0"/>
                                <a:ea typeface="Arial Unicode MS"/>
                              </a:rPr>
                            </m:ctrlPr>
                          </m:sSupPr>
                          <m:e>
                            <m:r>
                              <a:rPr lang="en-US" sz="2200" b="1" i="1">
                                <a:solidFill>
                                  <a:srgbClr val="0070C0"/>
                                </a:solidFill>
                                <a:effectLst/>
                                <a:latin typeface="Cambria Math" panose="02040503050406030204" pitchFamily="18" charset="0"/>
                                <a:ea typeface="Arial Unicode MS"/>
                              </a:rPr>
                              <m:t>𝑯</m:t>
                            </m:r>
                          </m:e>
                          <m:sup>
                            <m:r>
                              <a:rPr lang="en-US" sz="2200" b="1">
                                <a:solidFill>
                                  <a:srgbClr val="0070C0"/>
                                </a:solidFill>
                                <a:effectLst/>
                                <a:latin typeface="Cambria Math" panose="02040503050406030204" pitchFamily="18" charset="0"/>
                                <a:ea typeface="Arial Unicode MS"/>
                              </a:rPr>
                              <m:t>+</m:t>
                            </m:r>
                          </m:sup>
                        </m:sSup>
                        <m:r>
                          <a:rPr lang="en-US" sz="2200" b="1">
                            <a:solidFill>
                              <a:srgbClr val="0070C0"/>
                            </a:solidFill>
                            <a:effectLst/>
                            <a:latin typeface="Cambria Math" panose="02040503050406030204" pitchFamily="18" charset="0"/>
                            <a:ea typeface="Arial Unicode MS"/>
                          </a:rPr>
                          <m:t>  </m:t>
                        </m:r>
                      </m:sub>
                    </m:sSub>
                  </m:oMath>
                </a14:m>
                <a:r>
                  <a:rPr lang="en-US" sz="2200" b="1" dirty="0">
                    <a:solidFill>
                      <a:srgbClr val="0070C0"/>
                    </a:solidFill>
                    <a:effectLst/>
                    <a:latin typeface="Times New Roman" panose="02020603050405020304" pitchFamily="18" charset="0"/>
                    <a:ea typeface="Times New Roman" panose="02020603050405020304" pitchFamily="18" charset="0"/>
                  </a:rPr>
                  <a:t>and </a:t>
                </a:r>
                <a14:m>
                  <m:oMath xmlns:m="http://schemas.openxmlformats.org/officeDocument/2006/math">
                    <m:sSub>
                      <m:sSubPr>
                        <m:ctrlPr>
                          <a:rPr lang="en-IN" sz="2200" b="1" i="1">
                            <a:solidFill>
                              <a:srgbClr val="0070C0"/>
                            </a:solidFill>
                            <a:effectLst/>
                            <a:latin typeface="Cambria Math" panose="02040503050406030204" pitchFamily="18" charset="0"/>
                            <a:ea typeface="Arial Unicode MS"/>
                          </a:rPr>
                        </m:ctrlPr>
                      </m:sSubPr>
                      <m:e>
                        <m:r>
                          <a:rPr lang="en-US" sz="2200" b="1" i="1">
                            <a:solidFill>
                              <a:srgbClr val="0070C0"/>
                            </a:solidFill>
                            <a:effectLst/>
                            <a:latin typeface="Cambria Math" panose="02040503050406030204" pitchFamily="18" charset="0"/>
                            <a:ea typeface="Arial Unicode MS"/>
                          </a:rPr>
                          <m:t>𝒇</m:t>
                        </m:r>
                      </m:e>
                      <m:sub>
                        <m:sSup>
                          <m:sSupPr>
                            <m:ctrlPr>
                              <a:rPr lang="en-IN" sz="2200" b="1" i="1">
                                <a:solidFill>
                                  <a:srgbClr val="0070C0"/>
                                </a:solidFill>
                                <a:effectLst/>
                                <a:latin typeface="Cambria Math" panose="02040503050406030204" pitchFamily="18" charset="0"/>
                                <a:ea typeface="Arial Unicode MS"/>
                              </a:rPr>
                            </m:ctrlPr>
                          </m:sSupPr>
                          <m:e>
                            <m:r>
                              <a:rPr lang="en-US" sz="2200" b="1" i="1">
                                <a:solidFill>
                                  <a:srgbClr val="0070C0"/>
                                </a:solidFill>
                                <a:effectLst/>
                                <a:latin typeface="Cambria Math" panose="02040503050406030204" pitchFamily="18" charset="0"/>
                                <a:ea typeface="Arial Unicode MS"/>
                              </a:rPr>
                              <m:t>𝑶𝑯</m:t>
                            </m:r>
                          </m:e>
                          <m:sup>
                            <m:r>
                              <a:rPr lang="en-US" sz="2200" b="1" i="1">
                                <a:solidFill>
                                  <a:srgbClr val="0070C0"/>
                                </a:solidFill>
                                <a:effectLst/>
                                <a:latin typeface="Cambria Math" panose="02040503050406030204" pitchFamily="18" charset="0"/>
                                <a:ea typeface="Arial Unicode MS"/>
                              </a:rPr>
                              <m:t>−</m:t>
                            </m:r>
                          </m:sup>
                        </m:sSup>
                      </m:sub>
                    </m:sSub>
                  </m:oMath>
                </a14:m>
                <a:r>
                  <a:rPr lang="en-US" sz="2200" b="1" dirty="0">
                    <a:solidFill>
                      <a:srgbClr val="0070C0"/>
                    </a:solidFill>
                    <a:effectLst/>
                    <a:latin typeface="Times New Roman" panose="02020603050405020304" pitchFamily="18" charset="0"/>
                    <a:ea typeface="Times New Roman" panose="02020603050405020304" pitchFamily="18" charset="0"/>
                  </a:rPr>
                  <a:t> are almost unity, so K</a:t>
                </a:r>
                <a:r>
                  <a:rPr lang="en-US" sz="2200" b="1" baseline="-25000" dirty="0">
                    <a:solidFill>
                      <a:srgbClr val="0070C0"/>
                    </a:solidFill>
                    <a:effectLst/>
                    <a:latin typeface="Times New Roman" panose="02020603050405020304" pitchFamily="18" charset="0"/>
                    <a:ea typeface="Times New Roman" panose="02020603050405020304" pitchFamily="18" charset="0"/>
                  </a:rPr>
                  <a:t>w </a:t>
                </a:r>
                <a:r>
                  <a:rPr lang="en-US" sz="2200" b="1" dirty="0">
                    <a:solidFill>
                      <a:srgbClr val="0070C0"/>
                    </a:solidFill>
                    <a:effectLst/>
                    <a:latin typeface="Times New Roman" panose="02020603050405020304" pitchFamily="18" charset="0"/>
                    <a:ea typeface="Times New Roman" panose="02020603050405020304" pitchFamily="18" charset="0"/>
                  </a:rPr>
                  <a:t>= K</a:t>
                </a:r>
                <a:r>
                  <a:rPr lang="en-US" sz="2200" b="1" baseline="-25000" dirty="0">
                    <a:solidFill>
                      <a:srgbClr val="0070C0"/>
                    </a:solidFill>
                    <a:effectLst/>
                    <a:latin typeface="Times New Roman" panose="02020603050405020304" pitchFamily="18" charset="0"/>
                    <a:ea typeface="Times New Roman" panose="02020603050405020304" pitchFamily="18" charset="0"/>
                  </a:rPr>
                  <a:t>w</a:t>
                </a:r>
                <a14:m>
                  <m:oMath xmlns:m="http://schemas.openxmlformats.org/officeDocument/2006/math">
                    <m:r>
                      <a:rPr lang="en-IN" sz="2200" b="1" i="1" baseline="-25000">
                        <a:solidFill>
                          <a:srgbClr val="0070C0"/>
                        </a:solidFill>
                        <a:effectLst/>
                        <a:latin typeface="Cambria Math" panose="02040503050406030204" pitchFamily="18" charset="0"/>
                        <a:ea typeface="Times New Roman" panose="02020603050405020304" pitchFamily="18" charset="0"/>
                      </a:rPr>
                      <m:t>ˊ</m:t>
                    </m:r>
                  </m:oMath>
                </a14:m>
                <a:endParaRPr lang="en-IN" sz="2200" b="1" dirty="0">
                  <a:solidFill>
                    <a:srgbClr val="0070C0"/>
                  </a:solidFill>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419100" y="52368"/>
                <a:ext cx="8305800" cy="6653232"/>
              </a:xfrm>
              <a:prstGeom prst="rect">
                <a:avLst/>
              </a:prstGeom>
              <a:blipFill>
                <a:blip r:embed="rId2"/>
                <a:stretch>
                  <a:fillRect l="-1542" t="-1375" r="-1468" b="-917"/>
                </a:stretch>
              </a:blipFill>
            </p:spPr>
            <p:txBody>
              <a:bodyPr/>
              <a:lstStyle/>
              <a:p>
                <a:r>
                  <a:rPr lang="en-IN">
                    <a:noFill/>
                  </a:rPr>
                  <a:t> </a:t>
                </a:r>
              </a:p>
            </p:txBody>
          </p:sp>
        </mc:Fallback>
      </mc:AlternateContent>
    </p:spTree>
    <p:extLst>
      <p:ext uri="{BB962C8B-B14F-4D97-AF65-F5344CB8AC3E}">
        <p14:creationId xmlns:p14="http://schemas.microsoft.com/office/powerpoint/2010/main" val="398990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DB15E-C7DF-E12D-E7C3-BA1AA901D0F7}"/>
                  </a:ext>
                </a:extLst>
              </p:cNvPr>
              <p:cNvSpPr txBox="1"/>
              <p:nvPr/>
            </p:nvSpPr>
            <p:spPr>
              <a:xfrm>
                <a:off x="419100" y="-24541"/>
                <a:ext cx="8305800" cy="6814301"/>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BRONSTED-LOWRY CONCEPT </a:t>
                </a:r>
                <a:endPar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n-US" sz="800" b="1" dirty="0">
                  <a:solidFill>
                    <a:srgbClr val="000000"/>
                  </a:solidFill>
                  <a:effectLst/>
                  <a:latin typeface="Times New Roman" panose="02020603050405020304" pitchFamily="18" charset="0"/>
                  <a:ea typeface="Times New Roman" panose="02020603050405020304" pitchFamily="18" charset="0"/>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In concentrated solutions, 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14:m>
                  <m:oMath xmlns:m="http://schemas.openxmlformats.org/officeDocument/2006/math">
                    <m:r>
                      <a:rPr lang="en-IN" sz="2400" b="1" i="1" baseline="-25000">
                        <a:solidFill>
                          <a:srgbClr val="000000"/>
                        </a:solidFill>
                        <a:effectLst/>
                        <a:latin typeface="Cambria Math" panose="02040503050406030204" pitchFamily="18" charset="0"/>
                        <a:ea typeface="Times New Roman" panose="02020603050405020304" pitchFamily="18" charset="0"/>
                      </a:rPr>
                      <m:t>ˊ</m:t>
                    </m:r>
                  </m:oMath>
                </a14:m>
                <a:r>
                  <a:rPr lang="en-US" sz="2400" b="1" dirty="0">
                    <a:solidFill>
                      <a:srgbClr val="000000"/>
                    </a:solidFill>
                    <a:effectLst/>
                    <a:latin typeface="Times New Roman" panose="02020603050405020304" pitchFamily="18" charset="0"/>
                    <a:ea typeface="Times New Roman" panose="02020603050405020304" pitchFamily="18" charset="0"/>
                  </a:rPr>
                  <a:t> varies considerably but 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remains constant at any given temperature. The value of Kw is temperature dependent as it is an equilibrium constant.</a:t>
                </a:r>
                <a:endParaRPr lang="en-IN" sz="2400" dirty="0">
                  <a:effectLst/>
                  <a:latin typeface="Times New Roman" panose="02020603050405020304" pitchFamily="18" charset="0"/>
                  <a:ea typeface="Arial Unicode MS"/>
                </a:endParaRPr>
              </a:p>
              <a:p>
                <a:pPr indent="228600" algn="just">
                  <a:lnSpc>
                    <a:spcPct val="107000"/>
                  </a:lnSpc>
                  <a:spcAft>
                    <a:spcPts val="800"/>
                  </a:spcAft>
                </a:pP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𝐚</m:t>
                        </m:r>
                      </m:e>
                      <m:sub>
                        <m:sSup>
                          <m:sSupPr>
                            <m:ctrlPr>
                              <a:rPr lang="en-IN" sz="2400" b="1" i="1">
                                <a:solidFill>
                                  <a:srgbClr val="000000"/>
                                </a:solidFill>
                                <a:effectLst/>
                                <a:latin typeface="Cambria Math" panose="02040503050406030204" pitchFamily="18" charset="0"/>
                                <a:ea typeface="Arial Unicode MS"/>
                              </a:rPr>
                            </m:ctrlPr>
                          </m:sSupPr>
                          <m:e>
                            <m:r>
                              <a:rPr lang="en-US" sz="2400" b="1" i="1">
                                <a:solidFill>
                                  <a:srgbClr val="000000"/>
                                </a:solidFill>
                                <a:effectLst/>
                                <a:latin typeface="Cambria Math" panose="02040503050406030204" pitchFamily="18" charset="0"/>
                                <a:ea typeface="Arial Unicode MS"/>
                              </a:rPr>
                              <m:t>𝐇</m:t>
                            </m:r>
                          </m:e>
                          <m:sup>
                            <m:r>
                              <a:rPr lang="en-US" sz="2400" b="1">
                                <a:solidFill>
                                  <a:srgbClr val="000000"/>
                                </a:solidFill>
                                <a:effectLst/>
                                <a:latin typeface="Cambria Math" panose="02040503050406030204" pitchFamily="18" charset="0"/>
                                <a:ea typeface="Arial Unicode MS"/>
                              </a:rPr>
                              <m:t>+</m:t>
                            </m:r>
                          </m:sup>
                        </m:sSup>
                      </m:sub>
                    </m:sSub>
                    <m:r>
                      <a:rPr lang="en-US" sz="2400" b="1">
                        <a:solidFill>
                          <a:srgbClr val="000000"/>
                        </a:solidFill>
                        <a:effectLst/>
                        <a:latin typeface="Cambria Math" panose="02040503050406030204" pitchFamily="18" charset="0"/>
                        <a:ea typeface="Arial Unicode MS"/>
                      </a:rPr>
                      <m:t>×</m:t>
                    </m:r>
                    <m:sSub>
                      <m:sSubPr>
                        <m:ctrlPr>
                          <a:rPr lang="en-IN" sz="2400" b="1" i="1">
                            <a:solidFill>
                              <a:srgbClr val="000000"/>
                            </a:solidFill>
                            <a:effectLst/>
                            <a:latin typeface="Cambria Math" panose="02040503050406030204" pitchFamily="18" charset="0"/>
                            <a:ea typeface="Arial Unicode MS"/>
                          </a:rPr>
                        </m:ctrlPr>
                      </m:sSubPr>
                      <m:e>
                        <m:r>
                          <a:rPr lang="en-US" sz="2400" b="1">
                            <a:solidFill>
                              <a:srgbClr val="000000"/>
                            </a:solidFill>
                            <a:effectLst/>
                            <a:latin typeface="Cambria Math" panose="02040503050406030204" pitchFamily="18" charset="0"/>
                            <a:ea typeface="Arial Unicode MS"/>
                          </a:rPr>
                          <m:t> </m:t>
                        </m:r>
                        <m:r>
                          <a:rPr lang="en-US" sz="2400" b="1" i="1">
                            <a:solidFill>
                              <a:srgbClr val="000000"/>
                            </a:solidFill>
                            <a:effectLst/>
                            <a:latin typeface="Cambria Math" panose="02040503050406030204" pitchFamily="18" charset="0"/>
                            <a:ea typeface="Arial Unicode MS"/>
                          </a:rPr>
                          <m:t>𝐚</m:t>
                        </m:r>
                      </m:e>
                      <m:sub>
                        <m:sSup>
                          <m:sSupPr>
                            <m:ctrlPr>
                              <a:rPr lang="en-IN" sz="2400" b="1" i="1">
                                <a:solidFill>
                                  <a:srgbClr val="000000"/>
                                </a:solidFill>
                                <a:effectLst/>
                                <a:latin typeface="Cambria Math" panose="02040503050406030204" pitchFamily="18" charset="0"/>
                                <a:ea typeface="Arial Unicode MS"/>
                              </a:rPr>
                            </m:ctrlPr>
                          </m:sSupPr>
                          <m:e>
                            <m:r>
                              <a:rPr lang="en-US" sz="2400" b="1" i="1">
                                <a:solidFill>
                                  <a:srgbClr val="000000"/>
                                </a:solidFill>
                                <a:effectLst/>
                                <a:latin typeface="Cambria Math" panose="02040503050406030204" pitchFamily="18" charset="0"/>
                                <a:ea typeface="Arial Unicode MS"/>
                              </a:rPr>
                              <m:t>𝐎𝐇</m:t>
                            </m:r>
                          </m:e>
                          <m:sup>
                            <m:r>
                              <a:rPr lang="en-US" sz="2400" b="1" i="1">
                                <a:solidFill>
                                  <a:srgbClr val="000000"/>
                                </a:solidFill>
                                <a:effectLst/>
                                <a:latin typeface="Cambria Math" panose="02040503050406030204" pitchFamily="18" charset="0"/>
                                <a:ea typeface="Arial Unicode MS"/>
                              </a:rPr>
                              <m:t>−</m:t>
                            </m:r>
                          </m:sup>
                        </m:sSup>
                      </m:sub>
                    </m:sSub>
                  </m:oMath>
                </a14:m>
                <a:r>
                  <a:rPr lang="en-US" sz="2400" b="1" dirty="0">
                    <a:solidFill>
                      <a:srgbClr val="000000"/>
                    </a:solidFill>
                    <a:effectLst/>
                    <a:latin typeface="Times New Roman" panose="02020603050405020304" pitchFamily="18" charset="0"/>
                    <a:ea typeface="Times New Roman" panose="02020603050405020304" pitchFamily="18" charset="0"/>
                  </a:rPr>
                  <a:t> = K</a:t>
                </a:r>
                <a:r>
                  <a:rPr lang="en-US" sz="2400" b="1" baseline="-25000" dirty="0">
                    <a:solidFill>
                      <a:srgbClr val="000000"/>
                    </a:solidFill>
                    <a:effectLst/>
                    <a:latin typeface="Times New Roman" panose="02020603050405020304" pitchFamily="18" charset="0"/>
                    <a:ea typeface="Times New Roman" panose="02020603050405020304" pitchFamily="18" charset="0"/>
                  </a:rPr>
                  <a:t>w </a:t>
                </a:r>
                <a:r>
                  <a:rPr lang="en-US" sz="2400" b="1" dirty="0">
                    <a:solidFill>
                      <a:srgbClr val="000000"/>
                    </a:solidFill>
                    <a:effectLst/>
                    <a:latin typeface="Times New Roman" panose="02020603050405020304" pitchFamily="18" charset="0"/>
                    <a:ea typeface="Times New Roman" panose="02020603050405020304" pitchFamily="18" charset="0"/>
                  </a:rPr>
                  <a:t>= constant at a particular temperature</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K</a:t>
                </a:r>
                <a:r>
                  <a:rPr lang="en-US" sz="2400" baseline="-25000" dirty="0">
                    <a:solidFill>
                      <a:srgbClr val="000000"/>
                    </a:solidFill>
                    <a:effectLst/>
                    <a:latin typeface="Times New Roman" panose="02020603050405020304" pitchFamily="18" charset="0"/>
                    <a:ea typeface="Times New Roman" panose="02020603050405020304" pitchFamily="18" charset="0"/>
                  </a:rPr>
                  <a:t>w</a:t>
                </a:r>
                <a14:m>
                  <m:oMath xmlns:m="http://schemas.openxmlformats.org/officeDocument/2006/math">
                    <m:r>
                      <a:rPr lang="en-IN" sz="2400" i="1" baseline="-25000">
                        <a:solidFill>
                          <a:srgbClr val="000000"/>
                        </a:solidFill>
                        <a:effectLst/>
                        <a:latin typeface="Cambria Math" panose="02040503050406030204" pitchFamily="18" charset="0"/>
                        <a:ea typeface="Times New Roman" panose="02020603050405020304" pitchFamily="18" charset="0"/>
                      </a:rPr>
                      <m:t>ˊ</m:t>
                    </m:r>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r>
                      <a:rPr lang="en-US" sz="2400">
                        <a:solidFill>
                          <a:srgbClr val="000000"/>
                        </a:solidFill>
                        <a:effectLst/>
                        <a:latin typeface="Cambria Math" panose="02040503050406030204" pitchFamily="18" charset="0"/>
                        <a:ea typeface="Times New Roman" panose="02020603050405020304" pitchFamily="18" charset="0"/>
                      </a:rPr>
                      <m:t>[</m:t>
                    </m:r>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H</m:t>
                        </m:r>
                      </m:e>
                      <m:sup>
                        <m:r>
                          <a:rPr lang="en-US" sz="2400">
                            <a:solidFill>
                              <a:srgbClr val="000000"/>
                            </a:solidFill>
                            <a:effectLst/>
                            <a:latin typeface="Cambria Math" panose="02040503050406030204" pitchFamily="18" charset="0"/>
                            <a:ea typeface="Arial Unicode MS"/>
                          </a:rPr>
                          <m:t>+</m:t>
                        </m:r>
                      </m:sup>
                    </m:sSup>
                    <m:r>
                      <a:rPr lang="en-US" sz="2400">
                        <a:solidFill>
                          <a:srgbClr val="000000"/>
                        </a:solidFill>
                        <a:effectLst/>
                        <a:latin typeface="Cambria Math" panose="02040503050406030204" pitchFamily="18" charset="0"/>
                        <a:ea typeface="Times New Roman" panose="02020603050405020304" pitchFamily="18" charset="0"/>
                      </a:rPr>
                      <m:t>][</m:t>
                    </m:r>
                    <m:r>
                      <a:rPr lang="en-US" sz="2400">
                        <a:solidFill>
                          <a:srgbClr val="000000"/>
                        </a:solidFill>
                        <a:effectLst/>
                        <a:latin typeface="Cambria Math" panose="02040503050406030204" pitchFamily="18" charset="0"/>
                        <a:ea typeface="Arial Unicode MS"/>
                      </a:rPr>
                      <m:t> </m:t>
                    </m:r>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r>
                      <a:rPr lang="en-US" sz="2400">
                        <a:solidFill>
                          <a:srgbClr val="000000"/>
                        </a:solidFill>
                        <a:effectLst/>
                        <a:latin typeface="Cambria Math" panose="02040503050406030204" pitchFamily="18" charset="0"/>
                        <a:ea typeface="Times New Roman" panose="02020603050405020304" pitchFamily="18" charset="0"/>
                      </a:rPr>
                      <m:t>]= </m:t>
                    </m:r>
                  </m:oMath>
                </a14:m>
                <a:r>
                  <a:rPr lang="en-US" sz="2400" dirty="0">
                    <a:solidFill>
                      <a:srgbClr val="000000"/>
                    </a:solidFill>
                    <a:effectLst/>
                    <a:latin typeface="Times New Roman" panose="02020603050405020304" pitchFamily="18" charset="0"/>
                    <a:ea typeface="Times New Roman" panose="02020603050405020304" pitchFamily="18" charset="0"/>
                  </a:rPr>
                  <a:t>(1 </a:t>
                </a:r>
                <a14:m>
                  <m:oMath xmlns:m="http://schemas.openxmlformats.org/officeDocument/2006/math">
                    <m:r>
                      <a:rPr lang="en-US" sz="2400">
                        <a:solidFill>
                          <a:srgbClr val="000000"/>
                        </a:solidFill>
                        <a:effectLst/>
                        <a:latin typeface="Cambria Math" panose="02040503050406030204" pitchFamily="18" charset="0"/>
                        <a:ea typeface="Arial Unicode MS"/>
                      </a:rPr>
                      <m:t>×</m:t>
                    </m:r>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10</m:t>
                        </m:r>
                      </m:e>
                      <m:sup>
                        <m:r>
                          <a:rPr lang="en-US" sz="2400" i="1">
                            <a:solidFill>
                              <a:srgbClr val="000000"/>
                            </a:solidFill>
                            <a:effectLst/>
                            <a:latin typeface="Cambria Math" panose="02040503050406030204" pitchFamily="18" charset="0"/>
                            <a:ea typeface="Times New Roman" panose="02020603050405020304" pitchFamily="18" charset="0"/>
                          </a:rPr>
                          <m:t>−</m:t>
                        </m:r>
                        <m:r>
                          <a:rPr lang="en-US" sz="2400">
                            <a:solidFill>
                              <a:srgbClr val="000000"/>
                            </a:solidFill>
                            <a:effectLst/>
                            <a:latin typeface="Cambria Math" panose="02040503050406030204" pitchFamily="18" charset="0"/>
                            <a:ea typeface="Times New Roman" panose="02020603050405020304" pitchFamily="18" charset="0"/>
                          </a:rPr>
                          <m:t>7</m:t>
                        </m:r>
                      </m:sup>
                    </m:sSup>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i="1">
                            <a:solidFill>
                              <a:srgbClr val="000000"/>
                            </a:solidFill>
                            <a:effectLst/>
                            <a:latin typeface="Cambria Math" panose="02040503050406030204" pitchFamily="18" charset="0"/>
                            <a:ea typeface="Times New Roman" panose="02020603050405020304" pitchFamily="18" charset="0"/>
                          </a:rPr>
                          <m:t>]</m:t>
                        </m:r>
                      </m:e>
                      <m:sup>
                        <m:r>
                          <a:rPr lang="en-US" sz="2400" i="1">
                            <a:solidFill>
                              <a:srgbClr val="000000"/>
                            </a:solidFill>
                            <a:effectLst/>
                            <a:latin typeface="Cambria Math" panose="02040503050406030204" pitchFamily="18" charset="0"/>
                            <a:ea typeface="Times New Roman" panose="02020603050405020304" pitchFamily="18" charset="0"/>
                          </a:rPr>
                          <m:t>2</m:t>
                        </m:r>
                      </m:sup>
                    </m:sSup>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10</m:t>
                        </m:r>
                      </m:e>
                      <m:sup>
                        <m:r>
                          <a:rPr lang="en-US" sz="2400" i="1">
                            <a:solidFill>
                              <a:srgbClr val="000000"/>
                            </a:solidFill>
                            <a:effectLst/>
                            <a:latin typeface="Cambria Math" panose="02040503050406030204" pitchFamily="18" charset="0"/>
                            <a:ea typeface="Times New Roman" panose="02020603050405020304" pitchFamily="18" charset="0"/>
                          </a:rPr>
                          <m:t>−</m:t>
                        </m:r>
                        <m:r>
                          <a:rPr lang="en-US" sz="2400">
                            <a:solidFill>
                              <a:srgbClr val="000000"/>
                            </a:solidFill>
                            <a:effectLst/>
                            <a:latin typeface="Cambria Math" panose="02040503050406030204" pitchFamily="18" charset="0"/>
                            <a:ea typeface="Times New Roman" panose="02020603050405020304" pitchFamily="18" charset="0"/>
                          </a:rPr>
                          <m:t>14</m:t>
                        </m:r>
                      </m:sup>
                    </m:sSup>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latin typeface="Cambria Math" panose="02040503050406030204" pitchFamily="18" charset="0"/>
                            <a:ea typeface="Times New Roman" panose="02020603050405020304" pitchFamily="18" charset="0"/>
                          </a:rPr>
                          <m:t>M</m:t>
                        </m:r>
                      </m:e>
                      <m:sup>
                        <m:r>
                          <a:rPr lang="en-US" sz="2400">
                            <a:solidFill>
                              <a:srgbClr val="000000"/>
                            </a:solidFill>
                            <a:effectLst/>
                            <a:latin typeface="Cambria Math" panose="02040503050406030204" pitchFamily="18" charset="0"/>
                            <a:ea typeface="Times New Roman" panose="02020603050405020304" pitchFamily="18" charset="0"/>
                          </a:rPr>
                          <m:t>2</m:t>
                        </m:r>
                      </m:sup>
                    </m:sSup>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The density of pure water is 1000 g/L and the molar mass of water is 18 g/ mol. </a:t>
                </a:r>
                <a:endParaRPr lang="en-IN" sz="2400" dirty="0">
                  <a:effectLst/>
                  <a:latin typeface="Times New Roman" panose="02020603050405020304" pitchFamily="18" charset="0"/>
                  <a:ea typeface="Arial Unicode MS"/>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Now [H</a:t>
                </a:r>
                <a:r>
                  <a:rPr lang="en-US" sz="2400" baseline="-25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O]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1000</m:t>
                        </m:r>
                      </m:num>
                      <m:den>
                        <m:r>
                          <a:rPr lang="en-US" sz="2400">
                            <a:solidFill>
                              <a:srgbClr val="000000"/>
                            </a:solidFill>
                            <a:effectLst/>
                            <a:latin typeface="Cambria Math" panose="02040503050406030204" pitchFamily="18" charset="0"/>
                            <a:ea typeface="Times New Roman" panose="02020603050405020304" pitchFamily="18" charset="0"/>
                          </a:rPr>
                          <m:t>18</m:t>
                        </m:r>
                      </m:den>
                    </m:f>
                  </m:oMath>
                </a14:m>
                <a:r>
                  <a:rPr lang="en-US" sz="2400" dirty="0">
                    <a:solidFill>
                      <a:srgbClr val="000000"/>
                    </a:solidFill>
                    <a:effectLst/>
                    <a:latin typeface="Times New Roman" panose="02020603050405020304" pitchFamily="18" charset="0"/>
                    <a:ea typeface="Times New Roman" panose="02020603050405020304" pitchFamily="18" charset="0"/>
                  </a:rPr>
                  <a:t> = 55.55 M</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Concentration of water is 55.55 M</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Concentration of dissociated water at 25</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rPr>
                  <a:t> is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10</m:t>
                        </m:r>
                      </m:e>
                      <m:sup>
                        <m:r>
                          <a:rPr lang="en-US" sz="2400" i="1">
                            <a:solidFill>
                              <a:srgbClr val="000000"/>
                            </a:solidFill>
                            <a:effectLst/>
                            <a:latin typeface="Cambria Math" panose="02040503050406030204" pitchFamily="18" charset="0"/>
                            <a:ea typeface="Times New Roman" panose="02020603050405020304" pitchFamily="18" charset="0"/>
                          </a:rPr>
                          <m:t>−</m:t>
                        </m:r>
                        <m:r>
                          <a:rPr lang="en-US" sz="2400">
                            <a:solidFill>
                              <a:srgbClr val="000000"/>
                            </a:solidFill>
                            <a:effectLst/>
                            <a:latin typeface="Cambria Math" panose="02040503050406030204" pitchFamily="18" charset="0"/>
                            <a:ea typeface="Times New Roman" panose="02020603050405020304" pitchFamily="18" charset="0"/>
                          </a:rPr>
                          <m:t>7</m:t>
                        </m:r>
                      </m:sup>
                    </m:sSup>
                  </m:oMath>
                </a14:m>
                <a:r>
                  <a:rPr lang="en-US" sz="2400" dirty="0">
                    <a:solidFill>
                      <a:srgbClr val="000000"/>
                    </a:solidFill>
                    <a:effectLst/>
                    <a:latin typeface="Times New Roman" panose="02020603050405020304" pitchFamily="18" charset="0"/>
                    <a:ea typeface="Times New Roman" panose="02020603050405020304" pitchFamily="18" charset="0"/>
                  </a:rPr>
                  <a:t> M (as </a:t>
                </a:r>
                <a:r>
                  <a:rPr lang="en-US" sz="2400" dirty="0">
                    <a:solidFill>
                      <a:srgbClr val="000000"/>
                    </a:solidFill>
                    <a:effectLst/>
                    <a:latin typeface="Times New Roman" panose="02020603050405020304" pitchFamily="18" charset="0"/>
                    <a:ea typeface="Arial Unicode MS"/>
                  </a:rPr>
                  <a:t>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O </a:t>
                </a:r>
                <a14:m>
                  <m:oMath xmlns:m="http://schemas.openxmlformats.org/officeDocument/2006/math">
                    <m:r>
                      <a:rPr lang="en-US" sz="2400">
                        <a:solidFill>
                          <a:srgbClr val="000000"/>
                        </a:solidFill>
                        <a:effectLst/>
                        <a:latin typeface="Cambria Math" panose="02040503050406030204" pitchFamily="18" charset="0"/>
                        <a:ea typeface="Arial Unicode MS"/>
                      </a:rPr>
                      <m:t>⇌</m:t>
                    </m:r>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H</m:t>
                        </m:r>
                      </m:e>
                      <m:sup>
                        <m:r>
                          <a:rPr lang="en-US" sz="2400">
                            <a:solidFill>
                              <a:srgbClr val="000000"/>
                            </a:solidFill>
                            <a:effectLst/>
                            <a:latin typeface="Cambria Math" panose="02040503050406030204" pitchFamily="18" charset="0"/>
                            <a:ea typeface="Arial Unicode MS"/>
                          </a:rPr>
                          <m:t>+</m:t>
                        </m:r>
                      </m:sup>
                    </m:sSup>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oMath>
                </a14:m>
                <a:r>
                  <a:rPr lang="en-US" sz="2400" dirty="0">
                    <a:solidFill>
                      <a:srgbClr val="000000"/>
                    </a:solidFill>
                    <a:effectLst/>
                    <a:latin typeface="Times New Roman" panose="02020603050405020304" pitchFamily="18" charset="0"/>
                    <a:ea typeface="Times New Roman" panose="02020603050405020304" pitchFamily="18" charset="0"/>
                  </a:rPr>
                  <a:t>)</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Concentration of undissociated water is (55.55 -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10</m:t>
                        </m:r>
                      </m:e>
                      <m:sup>
                        <m:r>
                          <a:rPr lang="en-US" sz="2400" i="1">
                            <a:solidFill>
                              <a:srgbClr val="000000"/>
                            </a:solidFill>
                            <a:effectLst/>
                            <a:latin typeface="Cambria Math" panose="02040503050406030204" pitchFamily="18" charset="0"/>
                            <a:ea typeface="Times New Roman" panose="02020603050405020304" pitchFamily="18" charset="0"/>
                          </a:rPr>
                          <m:t>−</m:t>
                        </m:r>
                        <m:r>
                          <a:rPr lang="en-US" sz="2400">
                            <a:solidFill>
                              <a:srgbClr val="000000"/>
                            </a:solidFill>
                            <a:effectLst/>
                            <a:latin typeface="Cambria Math" panose="02040503050406030204" pitchFamily="18" charset="0"/>
                            <a:ea typeface="Times New Roman" panose="02020603050405020304" pitchFamily="18" charset="0"/>
                          </a:rPr>
                          <m:t>7</m:t>
                        </m:r>
                      </m:sup>
                    </m:sSup>
                  </m:oMath>
                </a14:m>
                <a:r>
                  <a:rPr lang="en-US" sz="2400" dirty="0">
                    <a:solidFill>
                      <a:srgbClr val="000000"/>
                    </a:solidFill>
                    <a:effectLst/>
                    <a:latin typeface="Times New Roman" panose="02020603050405020304" pitchFamily="18" charset="0"/>
                    <a:ea typeface="Times New Roman" panose="02020603050405020304" pitchFamily="18" charset="0"/>
                  </a:rPr>
                  <a:t>) M </a:t>
                </a:r>
                <a14:m>
                  <m:oMath xmlns:m="http://schemas.openxmlformats.org/officeDocument/2006/math">
                    <m:r>
                      <a:rPr lang="en-US" sz="2400" i="1">
                        <a:solidFill>
                          <a:srgbClr val="000000"/>
                        </a:solidFill>
                        <a:effectLst/>
                        <a:latin typeface="Cambria Math" panose="02040503050406030204" pitchFamily="18" charset="0"/>
                        <a:ea typeface="Times New Roman" panose="02020603050405020304" pitchFamily="18" charset="0"/>
                      </a:rPr>
                      <m:t>≈</m:t>
                    </m:r>
                  </m:oMath>
                </a14:m>
                <a:r>
                  <a:rPr lang="en-US" sz="2400" dirty="0">
                    <a:solidFill>
                      <a:srgbClr val="000000"/>
                    </a:solidFill>
                    <a:effectLst/>
                    <a:latin typeface="Times New Roman" panose="02020603050405020304" pitchFamily="18" charset="0"/>
                    <a:ea typeface="Times New Roman" panose="02020603050405020304" pitchFamily="18" charset="0"/>
                  </a:rPr>
                  <a:t> 55.55 M</a:t>
                </a: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419100" y="-24541"/>
                <a:ext cx="8305800" cy="6814301"/>
              </a:xfrm>
              <a:prstGeom prst="rect">
                <a:avLst/>
              </a:prstGeom>
              <a:blipFill>
                <a:blip r:embed="rId2"/>
                <a:stretch>
                  <a:fillRect l="-1175" t="-1342" r="-1101" b="-1073"/>
                </a:stretch>
              </a:blipFill>
            </p:spPr>
            <p:txBody>
              <a:bodyPr/>
              <a:lstStyle/>
              <a:p>
                <a:r>
                  <a:rPr lang="en-IN">
                    <a:noFill/>
                  </a:rPr>
                  <a:t> </a:t>
                </a:r>
              </a:p>
            </p:txBody>
          </p:sp>
        </mc:Fallback>
      </mc:AlternateContent>
    </p:spTree>
    <p:extLst>
      <p:ext uri="{BB962C8B-B14F-4D97-AF65-F5344CB8AC3E}">
        <p14:creationId xmlns:p14="http://schemas.microsoft.com/office/powerpoint/2010/main" val="253761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DB15E-C7DF-E12D-E7C3-BA1AA901D0F7}"/>
                  </a:ext>
                </a:extLst>
              </p:cNvPr>
              <p:cNvSpPr txBox="1"/>
              <p:nvPr/>
            </p:nvSpPr>
            <p:spPr>
              <a:xfrm>
                <a:off x="419100" y="152400"/>
                <a:ext cx="8305800" cy="6630918"/>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BRONSTED-LOWRY CONCEPT </a:t>
                </a:r>
              </a:p>
              <a:p>
                <a:pPr algn="ctr"/>
                <a:endPar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i="1" dirty="0">
                    <a:solidFill>
                      <a:srgbClr val="000000"/>
                    </a:solidFill>
                    <a:effectLst/>
                    <a:latin typeface="Times New Roman" panose="02020603050405020304" pitchFamily="18" charset="0"/>
                    <a:ea typeface="Arial Unicode MS"/>
                  </a:rPr>
                  <a:t>Merits of the Bronsted-Lowry Concept</a:t>
                </a:r>
                <a:endParaRPr lang="en-IN" sz="3200" dirty="0">
                  <a:effectLst/>
                  <a:latin typeface="Times New Roman" panose="02020603050405020304" pitchFamily="18" charset="0"/>
                  <a:ea typeface="Arial Unicode MS"/>
                </a:endParaRPr>
              </a:p>
              <a:p>
                <a:pPr marL="742950" lvl="1" indent="-285750" algn="just">
                  <a:buFont typeface="+mj-lt"/>
                  <a:buAutoNum type="arabicPeriod"/>
                </a:pPr>
                <a:r>
                  <a:rPr lang="en-US" sz="3200" dirty="0">
                    <a:solidFill>
                      <a:srgbClr val="000000"/>
                    </a:solidFill>
                    <a:effectLst/>
                    <a:uFill>
                      <a:solidFill>
                        <a:srgbClr val="000000"/>
                      </a:solidFill>
                    </a:uFill>
                    <a:latin typeface="Times New Roman" panose="02020603050405020304" pitchFamily="18" charset="0"/>
                    <a:ea typeface="Arial Unicode MS"/>
                    <a:cs typeface="Arial Unicode MS"/>
                  </a:rPr>
                  <a:t>It defines the acids and bases in terms of the substances themselves not in terms of their ions in aqueous solution or any other solvent.</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742950" lvl="1" indent="-285750" algn="just">
                  <a:buFont typeface="+mj-lt"/>
                  <a:buAutoNum type="arabicPeriod"/>
                </a:pPr>
                <a:r>
                  <a:rPr lang="en-US" sz="3200" dirty="0">
                    <a:solidFill>
                      <a:srgbClr val="000000"/>
                    </a:solidFill>
                    <a:effectLst/>
                    <a:uFill>
                      <a:solidFill>
                        <a:srgbClr val="000000"/>
                      </a:solidFill>
                    </a:uFill>
                    <a:latin typeface="Times New Roman" panose="02020603050405020304" pitchFamily="18" charset="0"/>
                    <a:ea typeface="Arial Unicode MS"/>
                    <a:cs typeface="Arial Unicode MS"/>
                  </a:rPr>
                  <a:t>The acidic and basic nature of substances in the gas phase could be conveniently explained by this theory.</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742950" lvl="1" indent="-285750" algn="just">
                  <a:buFont typeface="+mj-lt"/>
                  <a:buAutoNum type="arabicPeriod"/>
                </a:pPr>
                <a:r>
                  <a:rPr lang="en-US" sz="3200" dirty="0">
                    <a:solidFill>
                      <a:srgbClr val="000000"/>
                    </a:solidFill>
                    <a:effectLst/>
                    <a:uFill>
                      <a:solidFill>
                        <a:srgbClr val="000000"/>
                      </a:solidFill>
                    </a:uFill>
                    <a:latin typeface="Times New Roman" panose="02020603050405020304" pitchFamily="18" charset="0"/>
                    <a:ea typeface="Arial Unicode MS"/>
                    <a:cs typeface="Arial Unicode MS"/>
                  </a:rPr>
                  <a:t>the basic nature of substances that do not contain </a:t>
                </a:r>
                <a14:m>
                  <m:oMath xmlns:m="http://schemas.openxmlformats.org/officeDocument/2006/math">
                    <m:sSup>
                      <m:sSupPr>
                        <m:ctrlPr>
                          <a:rPr lang="en-IN" sz="3200" i="1">
                            <a:solidFill>
                              <a:srgbClr val="000000"/>
                            </a:solidFill>
                            <a:effectLst/>
                            <a:uFill>
                              <a:solidFill>
                                <a:srgbClr val="000000"/>
                              </a:solidFill>
                            </a:uFill>
                            <a:latin typeface="Cambria Math" panose="02040503050406030204" pitchFamily="18" charset="0"/>
                            <a:ea typeface="Arial Unicode MS"/>
                            <a:cs typeface="Arial Unicode MS"/>
                          </a:rPr>
                        </m:ctrlPr>
                      </m:sSupPr>
                      <m:e>
                        <m:r>
                          <m:rPr>
                            <m:sty m:val="p"/>
                          </m:rPr>
                          <a:rPr lang="en-US" sz="3200">
                            <a:solidFill>
                              <a:srgbClr val="000000"/>
                            </a:solidFill>
                            <a:effectLst/>
                            <a:uFill>
                              <a:solidFill>
                                <a:srgbClr val="000000"/>
                              </a:solidFill>
                            </a:uFill>
                            <a:latin typeface="Cambria Math" panose="02040503050406030204" pitchFamily="18" charset="0"/>
                            <a:ea typeface="Arial Unicode MS"/>
                            <a:cs typeface="Arial Unicode MS"/>
                          </a:rPr>
                          <m:t>OH</m:t>
                        </m:r>
                      </m:e>
                      <m:sup>
                        <m:r>
                          <a:rPr lang="en-US" sz="3200" i="1">
                            <a:solidFill>
                              <a:srgbClr val="000000"/>
                            </a:solidFill>
                            <a:effectLst/>
                            <a:uFill>
                              <a:solidFill>
                                <a:srgbClr val="000000"/>
                              </a:solidFill>
                            </a:uFill>
                            <a:latin typeface="Cambria Math" panose="02040503050406030204" pitchFamily="18" charset="0"/>
                            <a:ea typeface="Arial Unicode MS"/>
                            <a:cs typeface="Arial Unicode MS"/>
                          </a:rPr>
                          <m:t>−</m:t>
                        </m:r>
                      </m:sup>
                    </m:sSup>
                  </m:oMath>
                </a14:m>
                <a:r>
                  <a:rPr lang="en-US" sz="3200" dirty="0">
                    <a:solidFill>
                      <a:srgbClr val="000000"/>
                    </a:solidFill>
                    <a:effectLst/>
                    <a:uFill>
                      <a:solidFill>
                        <a:srgbClr val="000000"/>
                      </a:solidFill>
                    </a:uFill>
                    <a:latin typeface="Times New Roman" panose="02020603050405020304" pitchFamily="18" charset="0"/>
                    <a:ea typeface="Arial Unicode MS"/>
                    <a:cs typeface="Arial Unicode MS"/>
                  </a:rPr>
                  <a:t> ions could also be explained on the basis of the protonic concept.</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indent="228600" algn="just">
                  <a:lnSpc>
                    <a:spcPct val="107000"/>
                  </a:lnSpc>
                  <a:spcAft>
                    <a:spcPts val="800"/>
                  </a:spcAft>
                </a:pPr>
                <a:endParaRPr lang="en-US" sz="800" b="1"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419100" y="152400"/>
                <a:ext cx="8305800" cy="6630918"/>
              </a:xfrm>
              <a:prstGeom prst="rect">
                <a:avLst/>
              </a:prstGeom>
              <a:blipFill>
                <a:blip r:embed="rId2"/>
                <a:stretch>
                  <a:fillRect l="-1909" t="-1287" r="-1836" b="-184"/>
                </a:stretch>
              </a:blipFill>
            </p:spPr>
            <p:txBody>
              <a:bodyPr/>
              <a:lstStyle/>
              <a:p>
                <a:r>
                  <a:rPr lang="en-IN">
                    <a:noFill/>
                  </a:rPr>
                  <a:t> </a:t>
                </a:r>
              </a:p>
            </p:txBody>
          </p:sp>
        </mc:Fallback>
      </mc:AlternateContent>
    </p:spTree>
    <p:extLst>
      <p:ext uri="{BB962C8B-B14F-4D97-AF65-F5344CB8AC3E}">
        <p14:creationId xmlns:p14="http://schemas.microsoft.com/office/powerpoint/2010/main" val="417952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DB15E-C7DF-E12D-E7C3-BA1AA901D0F7}"/>
                  </a:ext>
                </a:extLst>
              </p:cNvPr>
              <p:cNvSpPr txBox="1"/>
              <p:nvPr/>
            </p:nvSpPr>
            <p:spPr>
              <a:xfrm>
                <a:off x="419100" y="187597"/>
                <a:ext cx="8305800" cy="6518003"/>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BRONSTED-LOWRY CONCEPT </a:t>
                </a:r>
                <a:endPar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en-US" sz="800" b="1" dirty="0">
                  <a:solidFill>
                    <a:srgbClr val="000000"/>
                  </a:solidFill>
                  <a:effectLst/>
                  <a:latin typeface="Times New Roman" panose="02020603050405020304" pitchFamily="18" charset="0"/>
                  <a:ea typeface="Times New Roman" panose="02020603050405020304" pitchFamily="18" charset="0"/>
                </a:endParaRPr>
              </a:p>
              <a:p>
                <a:r>
                  <a:rPr lang="en-US" sz="2800" b="1" i="1" dirty="0"/>
                  <a:t>Limitations of the Bronsted-Lowry Concept</a:t>
                </a:r>
                <a:endParaRPr lang="en-IN" sz="2800" dirty="0"/>
              </a:p>
              <a:p>
                <a:pPr lvl="0"/>
                <a:r>
                  <a:rPr lang="en-US" sz="2800" dirty="0"/>
                  <a:t>The acidic nature of substances that do not contain hydrogen cannot be explained. </a:t>
                </a:r>
                <a:r>
                  <a:rPr lang="en-US" sz="2800" dirty="0" err="1"/>
                  <a:t>Eg.</a:t>
                </a:r>
                <a:r>
                  <a:rPr lang="en-US" sz="2800" dirty="0"/>
                  <a:t> CO</a:t>
                </a:r>
                <a:r>
                  <a:rPr lang="en-US" sz="2800" baseline="-25000" dirty="0"/>
                  <a:t>2</a:t>
                </a:r>
                <a:r>
                  <a:rPr lang="en-US" sz="2800" dirty="0"/>
                  <a:t>, SO</a:t>
                </a:r>
                <a:r>
                  <a:rPr lang="en-US" sz="2800" baseline="-25000" dirty="0"/>
                  <a:t>2</a:t>
                </a:r>
                <a:r>
                  <a:rPr lang="en-US" sz="2800" dirty="0"/>
                  <a:t> etc.</a:t>
                </a:r>
                <a:endParaRPr lang="en-IN" sz="2800" dirty="0"/>
              </a:p>
              <a:p>
                <a:pPr lvl="0"/>
                <a:r>
                  <a:rPr lang="en-US" sz="2800" dirty="0"/>
                  <a:t>It defines the acids and bases in terms of the proton transfer process, but there are many reactions in which no proton transfer occurs, e.g. </a:t>
                </a:r>
                <a:endParaRPr lang="en-IN" sz="2800" dirty="0"/>
              </a:p>
              <a:p>
                <a:r>
                  <a:rPr lang="en-US" sz="2800" dirty="0"/>
                  <a:t>BF</a:t>
                </a:r>
                <a:r>
                  <a:rPr lang="en-US" sz="2800" baseline="-25000" dirty="0"/>
                  <a:t>3</a:t>
                </a:r>
                <a:r>
                  <a:rPr lang="en-US" sz="2800" dirty="0"/>
                  <a:t>+ NH</a:t>
                </a:r>
                <a:r>
                  <a:rPr lang="en-US" sz="2800" baseline="-25000" dirty="0"/>
                  <a:t>3</a:t>
                </a:r>
                <a:r>
                  <a:rPr lang="en-US" sz="2800" dirty="0"/>
                  <a:t> </a:t>
                </a:r>
                <a14:m>
                  <m:oMath xmlns:m="http://schemas.openxmlformats.org/officeDocument/2006/math">
                    <m:r>
                      <a:rPr lang="en-US" sz="2800">
                        <a:latin typeface="Cambria Math" panose="02040503050406030204" pitchFamily="18" charset="0"/>
                      </a:rPr>
                      <m:t>⇌</m:t>
                    </m:r>
                  </m:oMath>
                </a14:m>
                <a:r>
                  <a:rPr lang="en-US" sz="2800" dirty="0"/>
                  <a:t> F</a:t>
                </a:r>
                <a:r>
                  <a:rPr lang="en-US" sz="2800" baseline="-25000" dirty="0"/>
                  <a:t>3</a:t>
                </a:r>
                <a:r>
                  <a:rPr lang="en-US" sz="2800" dirty="0"/>
                  <a:t>B</a:t>
                </a:r>
                <a14:m>
                  <m:oMath xmlns:m="http://schemas.openxmlformats.org/officeDocument/2006/math">
                    <m:r>
                      <a:rPr lang="en-US" sz="2800">
                        <a:latin typeface="Cambria Math" panose="02040503050406030204" pitchFamily="18" charset="0"/>
                      </a:rPr>
                      <m:t>←</m:t>
                    </m:r>
                  </m:oMath>
                </a14:m>
                <a:r>
                  <a:rPr lang="en-US" sz="2800" dirty="0"/>
                  <a:t>NH</a:t>
                </a:r>
                <a:r>
                  <a:rPr lang="en-US" sz="2800" baseline="-25000" dirty="0"/>
                  <a:t>3</a:t>
                </a:r>
                <a:endParaRPr lang="en-IN" sz="2800" dirty="0"/>
              </a:p>
              <a:p>
                <a:r>
                  <a:rPr lang="en-US" sz="2800" dirty="0" err="1"/>
                  <a:t>CaO</a:t>
                </a:r>
                <a:r>
                  <a:rPr lang="en-US" sz="2800" dirty="0"/>
                  <a:t> + SiO</a:t>
                </a:r>
                <a:r>
                  <a:rPr lang="en-US" sz="2800" baseline="-25000" dirty="0"/>
                  <a:t>2</a:t>
                </a:r>
                <a:r>
                  <a:rPr lang="en-US" sz="2800" dirty="0"/>
                  <a:t> </a:t>
                </a:r>
                <a14:m>
                  <m:oMath xmlns:m="http://schemas.openxmlformats.org/officeDocument/2006/math">
                    <m:r>
                      <a:rPr lang="en-US" sz="2800">
                        <a:latin typeface="Cambria Math" panose="02040503050406030204" pitchFamily="18" charset="0"/>
                      </a:rPr>
                      <m:t>⇌</m:t>
                    </m:r>
                  </m:oMath>
                </a14:m>
                <a:r>
                  <a:rPr lang="en-US" sz="2800" dirty="0"/>
                  <a:t> CaSiO</a:t>
                </a:r>
                <a:r>
                  <a:rPr lang="en-US" sz="2800" baseline="-25000" dirty="0"/>
                  <a:t>3</a:t>
                </a:r>
              </a:p>
              <a:p>
                <a:r>
                  <a:rPr lang="en-US" sz="2800" dirty="0">
                    <a:solidFill>
                      <a:srgbClr val="000000"/>
                    </a:solidFill>
                    <a:effectLst/>
                    <a:latin typeface="Times New Roman" panose="02020603050405020304" pitchFamily="18" charset="0"/>
                    <a:ea typeface="Arial Unicode MS"/>
                  </a:rPr>
                  <a:t>SO</a:t>
                </a:r>
                <a:r>
                  <a:rPr lang="en-US" sz="2800" baseline="-25000" dirty="0">
                    <a:solidFill>
                      <a:srgbClr val="000000"/>
                    </a:solidFill>
                    <a:effectLst/>
                    <a:latin typeface="Times New Roman" panose="02020603050405020304" pitchFamily="18" charset="0"/>
                    <a:ea typeface="Arial Unicode MS"/>
                  </a:rPr>
                  <a:t>2</a:t>
                </a:r>
                <a:r>
                  <a:rPr lang="en-US" sz="2800" dirty="0">
                    <a:solidFill>
                      <a:srgbClr val="000000"/>
                    </a:solidFill>
                    <a:effectLst/>
                    <a:latin typeface="Times New Roman" panose="02020603050405020304" pitchFamily="18" charset="0"/>
                    <a:ea typeface="Arial Unicode MS"/>
                  </a:rPr>
                  <a:t> + SO</a:t>
                </a:r>
                <a:r>
                  <a:rPr lang="en-US" sz="2800" baseline="-25000" dirty="0">
                    <a:solidFill>
                      <a:srgbClr val="000000"/>
                    </a:solidFill>
                    <a:effectLst/>
                    <a:latin typeface="Times New Roman" panose="02020603050405020304" pitchFamily="18" charset="0"/>
                    <a:ea typeface="Arial Unicode MS"/>
                  </a:rPr>
                  <a:t>2</a:t>
                </a:r>
                <a:r>
                  <a:rPr lang="en-US" sz="2800" dirty="0">
                    <a:solidFill>
                      <a:srgbClr val="000000"/>
                    </a:solidFill>
                    <a:effectLst/>
                    <a:latin typeface="Times New Roman" panose="02020603050405020304" pitchFamily="18" charset="0"/>
                    <a:ea typeface="Arial Unicode MS"/>
                  </a:rPr>
                  <a:t> </a:t>
                </a:r>
                <a14:m>
                  <m:oMath xmlns:m="http://schemas.openxmlformats.org/officeDocument/2006/math">
                    <m:r>
                      <a:rPr lang="en-US" sz="2800">
                        <a:solidFill>
                          <a:srgbClr val="000000"/>
                        </a:solidFill>
                        <a:effectLst/>
                        <a:latin typeface="Cambria Math" panose="02040503050406030204" pitchFamily="18" charset="0"/>
                        <a:ea typeface="Arial Unicode MS"/>
                      </a:rPr>
                      <m:t>⇌</m:t>
                    </m:r>
                  </m:oMath>
                </a14:m>
                <a:r>
                  <a:rPr lang="en-US" sz="2800" dirty="0">
                    <a:solidFill>
                      <a:srgbClr val="000000"/>
                    </a:solidFill>
                    <a:effectLst/>
                    <a:latin typeface="Times New Roman" panose="02020603050405020304" pitchFamily="18" charset="0"/>
                    <a:ea typeface="Arial Unicode MS"/>
                  </a:rPr>
                  <a:t> </a:t>
                </a:r>
                <a14:m>
                  <m:oMath xmlns:m="http://schemas.openxmlformats.org/officeDocument/2006/math">
                    <m:sSup>
                      <m:sSupPr>
                        <m:ctrlPr>
                          <a:rPr lang="en-IN" sz="2800" i="1">
                            <a:solidFill>
                              <a:srgbClr val="000000"/>
                            </a:solidFill>
                            <a:effectLst/>
                            <a:latin typeface="Cambria Math" panose="02040503050406030204" pitchFamily="18" charset="0"/>
                            <a:ea typeface="Arial Unicode MS"/>
                          </a:rPr>
                        </m:ctrlPr>
                      </m:sSupPr>
                      <m:e>
                        <m:r>
                          <m:rPr>
                            <m:sty m:val="p"/>
                          </m:rPr>
                          <a:rPr lang="en-US" sz="2800">
                            <a:solidFill>
                              <a:srgbClr val="000000"/>
                            </a:solidFill>
                            <a:effectLst/>
                            <a:latin typeface="Cambria Math" panose="02040503050406030204" pitchFamily="18" charset="0"/>
                            <a:ea typeface="Arial Unicode MS"/>
                          </a:rPr>
                          <m:t>SO</m:t>
                        </m:r>
                      </m:e>
                      <m:sup>
                        <m:r>
                          <a:rPr lang="en-US" sz="2800">
                            <a:solidFill>
                              <a:srgbClr val="000000"/>
                            </a:solidFill>
                            <a:effectLst/>
                            <a:latin typeface="Cambria Math" panose="02040503050406030204" pitchFamily="18" charset="0"/>
                            <a:ea typeface="Arial Unicode MS"/>
                          </a:rPr>
                          <m:t>2+</m:t>
                        </m:r>
                      </m:sup>
                    </m:sSup>
                  </m:oMath>
                </a14:m>
                <a:r>
                  <a:rPr lang="en-US" sz="2800" dirty="0">
                    <a:solidFill>
                      <a:srgbClr val="000000"/>
                    </a:solidFill>
                    <a:effectLst/>
                    <a:latin typeface="Times New Roman" panose="02020603050405020304" pitchFamily="18" charset="0"/>
                    <a:ea typeface="Arial Unicode MS"/>
                  </a:rPr>
                  <a:t> + </a:t>
                </a:r>
                <a14:m>
                  <m:oMath xmlns:m="http://schemas.openxmlformats.org/officeDocument/2006/math">
                    <m:sSubSup>
                      <m:sSubSupPr>
                        <m:ctrlPr>
                          <a:rPr lang="en-IN" sz="2800" i="1">
                            <a:solidFill>
                              <a:srgbClr val="000000"/>
                            </a:solidFill>
                            <a:effectLst/>
                            <a:latin typeface="Cambria Math" panose="02040503050406030204" pitchFamily="18" charset="0"/>
                            <a:ea typeface="Arial Unicode MS"/>
                          </a:rPr>
                        </m:ctrlPr>
                      </m:sSubSupPr>
                      <m:e>
                        <m:r>
                          <m:rPr>
                            <m:sty m:val="p"/>
                          </m:rPr>
                          <a:rPr lang="en-US" sz="2800">
                            <a:solidFill>
                              <a:srgbClr val="000000"/>
                            </a:solidFill>
                            <a:effectLst/>
                            <a:latin typeface="Cambria Math" panose="02040503050406030204" pitchFamily="18" charset="0"/>
                            <a:ea typeface="Arial Unicode MS"/>
                          </a:rPr>
                          <m:t>SO</m:t>
                        </m:r>
                      </m:e>
                      <m:sub>
                        <m:r>
                          <a:rPr lang="en-US" sz="2800">
                            <a:solidFill>
                              <a:srgbClr val="000000"/>
                            </a:solidFill>
                            <a:effectLst/>
                            <a:latin typeface="Cambria Math" panose="02040503050406030204" pitchFamily="18" charset="0"/>
                            <a:ea typeface="Arial Unicode MS"/>
                          </a:rPr>
                          <m:t>3</m:t>
                        </m:r>
                      </m:sub>
                      <m:sup>
                        <m:r>
                          <a:rPr lang="en-US" sz="2800">
                            <a:solidFill>
                              <a:srgbClr val="000000"/>
                            </a:solidFill>
                            <a:effectLst/>
                            <a:latin typeface="Cambria Math" panose="02040503050406030204" pitchFamily="18" charset="0"/>
                            <a:ea typeface="Arial Unicode MS"/>
                          </a:rPr>
                          <m:t>2</m:t>
                        </m:r>
                        <m:r>
                          <a:rPr lang="en-US" sz="2800" i="1">
                            <a:solidFill>
                              <a:srgbClr val="000000"/>
                            </a:solidFill>
                            <a:effectLst/>
                            <a:latin typeface="Cambria Math" panose="02040503050406030204" pitchFamily="18" charset="0"/>
                            <a:ea typeface="Arial Unicode MS"/>
                          </a:rPr>
                          <m:t>−</m:t>
                        </m:r>
                      </m:sup>
                    </m:sSubSup>
                  </m:oMath>
                </a14:m>
                <a:endParaRPr lang="en-IN" sz="2800" dirty="0">
                  <a:effectLst/>
                  <a:latin typeface="Times New Roman" panose="02020603050405020304" pitchFamily="18" charset="0"/>
                  <a:ea typeface="Arial Unicode MS"/>
                </a:endParaRPr>
              </a:p>
              <a:p>
                <a:pPr indent="228600" algn="just">
                  <a:lnSpc>
                    <a:spcPct val="107000"/>
                  </a:lnSpc>
                  <a:spcAft>
                    <a:spcPts val="800"/>
                  </a:spcAft>
                </a:pPr>
                <a:r>
                  <a:rPr lang="en-US" sz="2800" dirty="0">
                    <a:solidFill>
                      <a:srgbClr val="000000"/>
                    </a:solidFill>
                    <a:effectLst/>
                    <a:latin typeface="Times New Roman" panose="02020603050405020304" pitchFamily="18" charset="0"/>
                    <a:ea typeface="Arial Unicode MS"/>
                  </a:rPr>
                  <a:t>In order to explain the nature of acids and bases in cases where there is no role for protons, a more advanced theory was proposed that introduced the electronic concept of acids and bases.</a:t>
                </a:r>
                <a:endParaRPr lang="en-IN" sz="2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857DB15E-C7DF-E12D-E7C3-BA1AA901D0F7}"/>
                  </a:ext>
                </a:extLst>
              </p:cNvPr>
              <p:cNvSpPr txBox="1">
                <a:spLocks noRot="1" noChangeAspect="1" noMove="1" noResize="1" noEditPoints="1" noAdjustHandles="1" noChangeArrowheads="1" noChangeShapeType="1" noTextEdit="1"/>
              </p:cNvSpPr>
              <p:nvPr/>
            </p:nvSpPr>
            <p:spPr>
              <a:xfrm>
                <a:off x="419100" y="187597"/>
                <a:ext cx="8305800" cy="6518003"/>
              </a:xfrm>
              <a:prstGeom prst="rect">
                <a:avLst/>
              </a:prstGeom>
              <a:blipFill>
                <a:blip r:embed="rId2"/>
                <a:stretch>
                  <a:fillRect l="-1542" t="-1403" r="-1468" b="-1684"/>
                </a:stretch>
              </a:blipFill>
            </p:spPr>
            <p:txBody>
              <a:bodyPr/>
              <a:lstStyle/>
              <a:p>
                <a:r>
                  <a:rPr lang="en-IN">
                    <a:noFill/>
                  </a:rPr>
                  <a:t> </a:t>
                </a:r>
              </a:p>
            </p:txBody>
          </p:sp>
        </mc:Fallback>
      </mc:AlternateContent>
    </p:spTree>
    <p:extLst>
      <p:ext uri="{BB962C8B-B14F-4D97-AF65-F5344CB8AC3E}">
        <p14:creationId xmlns:p14="http://schemas.microsoft.com/office/powerpoint/2010/main" val="402986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D2AB57-F121-4A54-3DAD-E14F7CB633CA}"/>
              </a:ext>
            </a:extLst>
          </p:cNvPr>
          <p:cNvSpPr txBox="1"/>
          <p:nvPr/>
        </p:nvSpPr>
        <p:spPr>
          <a:xfrm>
            <a:off x="304800" y="196870"/>
            <a:ext cx="8686800" cy="6432530"/>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Definition of Acids &amp; Bases</a:t>
            </a:r>
          </a:p>
          <a:p>
            <a:pPr algn="ctr"/>
            <a:endParaRPr lang="en-US" sz="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Different definitions and theories are involved to define a substance an acid or a base. Such different approaches are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Arrhenius theory of acids &amp; bases </a:t>
            </a:r>
            <a:r>
              <a:rPr lang="en-US" sz="2400" dirty="0">
                <a:solidFill>
                  <a:srgbClr val="7030A0"/>
                </a:solidFill>
                <a:effectLst/>
                <a:uFill>
                  <a:solidFill>
                    <a:srgbClr val="000000"/>
                  </a:solidFill>
                </a:uFill>
                <a:latin typeface="Times New Roman" panose="02020603050405020304" pitchFamily="18" charset="0"/>
                <a:ea typeface="Arial Unicode MS"/>
                <a:cs typeface="Arial Unicode MS"/>
              </a:rPr>
              <a:t>proposed by Svante Arrhenius in 1883 </a:t>
            </a:r>
            <a:endParaRPr lang="en-IN"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2400" dirty="0">
                <a:solidFill>
                  <a:srgbClr val="C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a:solidFill>
                  <a:srgbClr val="C00000"/>
                </a:solidFill>
                <a:effectLst/>
                <a:uFill>
                  <a:solidFill>
                    <a:srgbClr val="000000"/>
                  </a:solidFill>
                </a:uFill>
                <a:latin typeface="Times New Roman" panose="02020603050405020304" pitchFamily="18" charset="0"/>
                <a:ea typeface="Arial Unicode MS"/>
                <a:cs typeface="Arial Unicode MS"/>
              </a:rPr>
              <a:t>Bronsted-dowry Theory proposed independently by J.N. Bronsted and J.M. Lowry in 1923, </a:t>
            </a:r>
            <a:endParaRPr lang="en-IN" sz="2400" dirty="0">
              <a:solidFill>
                <a:srgbClr val="002060"/>
              </a:solidFill>
              <a:effectLst/>
              <a:uFill>
                <a:solidFill>
                  <a:srgbClr val="000000"/>
                </a:solidFill>
              </a:uFill>
              <a:latin typeface="Cambria" panose="02040503050406030204" pitchFamily="18" charset="0"/>
              <a:ea typeface="Arial Unicode MS"/>
              <a:cs typeface="Arial Unicode MS"/>
            </a:endParaRPr>
          </a:p>
          <a:p>
            <a:pPr lvl="0" algn="just"/>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B050"/>
                </a:solidFill>
                <a:effectLst/>
                <a:uFill>
                  <a:solidFill>
                    <a:srgbClr val="000000"/>
                  </a:solidFill>
                </a:uFill>
                <a:latin typeface="Times New Roman" panose="02020603050405020304" pitchFamily="18" charset="0"/>
                <a:ea typeface="Arial Unicode MS"/>
                <a:cs typeface="Arial Unicode MS"/>
              </a:rPr>
              <a:t>Solvent system definition </a:t>
            </a:r>
            <a:r>
              <a:rPr lang="en-US" sz="2400" dirty="0">
                <a:solidFill>
                  <a:srgbClr val="00B050"/>
                </a:solidFill>
                <a:effectLst/>
                <a:highlight>
                  <a:srgbClr val="FFFFFF"/>
                </a:highlight>
                <a:uFill>
                  <a:solidFill>
                    <a:srgbClr val="000000"/>
                  </a:solidFill>
                </a:uFill>
                <a:latin typeface="Times New Roman" panose="02020603050405020304" pitchFamily="18" charset="0"/>
                <a:ea typeface="Arial Unicode MS"/>
                <a:cs typeface="Arial Unicode MS"/>
              </a:rPr>
              <a:t>was introduced by Franklin in 1905 and was extended by </a:t>
            </a:r>
            <a:r>
              <a:rPr lang="en-US" sz="2400" dirty="0">
                <a:solidFill>
                  <a:srgbClr val="00B050"/>
                </a:solidFill>
                <a:effectLst/>
                <a:uFill>
                  <a:solidFill>
                    <a:srgbClr val="000000"/>
                  </a:solidFill>
                </a:uFill>
                <a:latin typeface="Times New Roman" panose="02020603050405020304" pitchFamily="18" charset="0"/>
                <a:ea typeface="Arial Unicode MS"/>
                <a:cs typeface="Arial Unicode MS"/>
              </a:rPr>
              <a:t>Cady- </a:t>
            </a:r>
            <a:r>
              <a:rPr lang="en-US" sz="2400" dirty="0" err="1">
                <a:solidFill>
                  <a:srgbClr val="00B050"/>
                </a:solidFill>
                <a:effectLst/>
                <a:uFill>
                  <a:solidFill>
                    <a:srgbClr val="000000"/>
                  </a:solidFill>
                </a:uFill>
                <a:latin typeface="Times New Roman" panose="02020603050405020304" pitchFamily="18" charset="0"/>
                <a:ea typeface="Arial Unicode MS"/>
                <a:cs typeface="Arial Unicode MS"/>
              </a:rPr>
              <a:t>Esley</a:t>
            </a:r>
            <a:r>
              <a:rPr lang="en-US" sz="2400" dirty="0">
                <a:solidFill>
                  <a:srgbClr val="00B050"/>
                </a:solidFill>
                <a:effectLst/>
                <a:highlight>
                  <a:srgbClr val="FFFFFF"/>
                </a:highlight>
                <a:uFill>
                  <a:solidFill>
                    <a:srgbClr val="000000"/>
                  </a:solidFill>
                </a:uFill>
                <a:latin typeface="Times New Roman" panose="02020603050405020304" pitchFamily="18" charset="0"/>
                <a:ea typeface="Arial Unicode MS"/>
                <a:cs typeface="Arial Unicode MS"/>
              </a:rPr>
              <a:t> in 1928. </a:t>
            </a:r>
          </a:p>
          <a:p>
            <a:pPr lvl="0" algn="just"/>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a:solidFill>
                  <a:srgbClr val="002060"/>
                </a:solidFill>
                <a:effectLst/>
                <a:uFill>
                  <a:solidFill>
                    <a:srgbClr val="000000"/>
                  </a:solidFill>
                </a:uFill>
                <a:latin typeface="Times New Roman" panose="02020603050405020304" pitchFamily="18" charset="0"/>
                <a:ea typeface="Arial Unicode MS"/>
                <a:cs typeface="Arial Unicode MS"/>
              </a:rPr>
              <a:t>Lewis Theory, proposed by G.N. Lewis in 1930</a:t>
            </a:r>
            <a:endParaRPr lang="en-IN" sz="2400" dirty="0">
              <a:solidFill>
                <a:srgbClr val="00B050"/>
              </a:solidFill>
              <a:effectLst/>
              <a:uFill>
                <a:solidFill>
                  <a:srgbClr val="000000"/>
                </a:solidFill>
              </a:uFill>
              <a:latin typeface="Cambria" panose="02040503050406030204" pitchFamily="18" charset="0"/>
              <a:ea typeface="Arial Unicode MS"/>
              <a:cs typeface="Arial Unicode MS"/>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Usanovich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concept (1939) </a:t>
            </a:r>
            <a:endParaRPr lang="en-IN"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6. </a:t>
            </a:r>
            <a:r>
              <a:rPr lang="en-US" sz="2400" dirty="0">
                <a:solidFill>
                  <a:srgbClr val="7030A0"/>
                </a:solidFill>
                <a:effectLst/>
                <a:uFill>
                  <a:solidFill>
                    <a:srgbClr val="000000"/>
                  </a:solidFill>
                </a:uFill>
                <a:latin typeface="Times New Roman" panose="02020603050405020304" pitchFamily="18" charset="0"/>
                <a:ea typeface="Arial Unicode MS"/>
                <a:cs typeface="Arial Unicode MS"/>
              </a:rPr>
              <a:t>Lux Flood concept, proposed by Lux in 1939 and extended by Flood in 1947.</a:t>
            </a:r>
            <a:endParaRPr lang="en-IN" sz="2400" dirty="0">
              <a:solidFill>
                <a:srgbClr val="7030A0"/>
              </a:solidFill>
              <a:effectLst/>
              <a:uFill>
                <a:solidFill>
                  <a:srgbClr val="000000"/>
                </a:solidFill>
              </a:uFill>
              <a:latin typeface="Cambria" panose="02040503050406030204" pitchFamily="18" charset="0"/>
              <a:ea typeface="Arial Unicode MS"/>
              <a:cs typeface="Arial Unicode MS"/>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 these theories don't mutually contradict, rather they get a common platform to stand. But they differ on the extent of generalization of the idea.</a:t>
            </a:r>
          </a:p>
        </p:txBody>
      </p:sp>
    </p:spTree>
    <p:extLst>
      <p:ext uri="{BB962C8B-B14F-4D97-AF65-F5344CB8AC3E}">
        <p14:creationId xmlns:p14="http://schemas.microsoft.com/office/powerpoint/2010/main" val="111674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B5866-B741-9681-A16F-4E38D51974B2}"/>
              </a:ext>
            </a:extLst>
          </p:cNvPr>
          <p:cNvSpPr txBox="1"/>
          <p:nvPr/>
        </p:nvSpPr>
        <p:spPr>
          <a:xfrm>
            <a:off x="2438400" y="2133600"/>
            <a:ext cx="4572000" cy="369332"/>
          </a:xfrm>
          <a:prstGeom prst="rect">
            <a:avLst/>
          </a:prstGeom>
          <a:noFill/>
        </p:spPr>
        <p:txBody>
          <a:bodyPr wrap="square">
            <a:spAutoFit/>
          </a:bodyPr>
          <a:lstStyle/>
          <a:p>
            <a:endParaRPr lang="en-IN" dirty="0"/>
          </a:p>
        </p:txBody>
      </p:sp>
      <p:sp>
        <p:nvSpPr>
          <p:cNvPr id="5" name="TextBox 4">
            <a:extLst>
              <a:ext uri="{FF2B5EF4-FFF2-40B4-BE49-F238E27FC236}">
                <a16:creationId xmlns:a16="http://schemas.microsoft.com/office/drawing/2014/main" id="{4C7587D4-683B-AAF6-D6DA-A5CE0590BA97}"/>
              </a:ext>
            </a:extLst>
          </p:cNvPr>
          <p:cNvSpPr txBox="1"/>
          <p:nvPr/>
        </p:nvSpPr>
        <p:spPr>
          <a:xfrm>
            <a:off x="304800" y="76200"/>
            <a:ext cx="8534400" cy="6555641"/>
          </a:xfrm>
          <a:prstGeom prst="rect">
            <a:avLst/>
          </a:prstGeom>
          <a:noFill/>
        </p:spPr>
        <p:txBody>
          <a:bodyPr wrap="square">
            <a:spAutoFit/>
          </a:bodyPr>
          <a:lstStyle/>
          <a:p>
            <a:pPr algn="ctr"/>
            <a:r>
              <a:rPr lang="en-US" sz="3200" b="1" dirty="0">
                <a:solidFill>
                  <a:srgbClr val="C00000"/>
                </a:solidFill>
                <a:effectLst>
                  <a:outerShdw blurRad="38100" dist="38100" dir="2700000" algn="tl">
                    <a:srgbClr val="C0C0C0"/>
                  </a:outerShdw>
                </a:effectLst>
                <a:latin typeface="Arial" charset="0"/>
              </a:rPr>
              <a:t>LEWIS CONCEPT</a:t>
            </a: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explains acid-base in terms of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electron pair acceptance and donation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Acid: Any species capable of accepting lone electron pair</a:t>
            </a:r>
            <a:endParaRPr lang="en-IN"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Base: Any species capable of donating lone electron pair</a:t>
            </a:r>
            <a:endParaRPr lang="en-IN"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IN" sz="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process: Coordinate bond formation between acid (A) and base (B). Hence for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adduct AB is formed.</a:t>
            </a:r>
            <a:endParaRPr lang="en-IN"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type of interaction is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favoured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when the HOMO of base &amp; LUMO of acid are comparable energy. An the adduct (AB) formation the HOMO of base B (bonding MO) and LUMO of acid,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antibinding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 participate in the formation of MO in which the e pair resides in bonding MO which is generally richer in character of HOMO of B.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11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B5866-B741-9681-A16F-4E38D51974B2}"/>
              </a:ext>
            </a:extLst>
          </p:cNvPr>
          <p:cNvSpPr txBox="1"/>
          <p:nvPr/>
        </p:nvSpPr>
        <p:spPr>
          <a:xfrm>
            <a:off x="2438400" y="2133600"/>
            <a:ext cx="4572000" cy="369332"/>
          </a:xfrm>
          <a:prstGeom prst="rect">
            <a:avLst/>
          </a:prstGeom>
          <a:noFill/>
        </p:spPr>
        <p:txBody>
          <a:bodyPr wrap="square">
            <a:spAutoFit/>
          </a:bodyPr>
          <a:lstStyle/>
          <a:p>
            <a:endParaRPr lang="en-IN" dirty="0"/>
          </a:p>
        </p:txBody>
      </p:sp>
      <p:sp>
        <p:nvSpPr>
          <p:cNvPr id="5" name="TextBox 4">
            <a:extLst>
              <a:ext uri="{FF2B5EF4-FFF2-40B4-BE49-F238E27FC236}">
                <a16:creationId xmlns:a16="http://schemas.microsoft.com/office/drawing/2014/main" id="{4C7587D4-683B-AAF6-D6DA-A5CE0590BA97}"/>
              </a:ext>
            </a:extLst>
          </p:cNvPr>
          <p:cNvSpPr txBox="1"/>
          <p:nvPr/>
        </p:nvSpPr>
        <p:spPr>
          <a:xfrm>
            <a:off x="304800" y="228600"/>
            <a:ext cx="8534400" cy="1200329"/>
          </a:xfrm>
          <a:prstGeom prst="rect">
            <a:avLst/>
          </a:prstGeom>
          <a:noFill/>
        </p:spPr>
        <p:txBody>
          <a:bodyPr wrap="square">
            <a:spAutoFit/>
          </a:bodyPr>
          <a:lstStyle/>
          <a:p>
            <a:pPr algn="ctr"/>
            <a:r>
              <a:rPr lang="en-US" sz="3600" b="1" dirty="0">
                <a:solidFill>
                  <a:srgbClr val="C00000"/>
                </a:solidFill>
                <a:effectLst>
                  <a:outerShdw blurRad="38100" dist="38100" dir="2700000" algn="tl">
                    <a:srgbClr val="C0C0C0"/>
                  </a:outerShdw>
                </a:effectLst>
                <a:latin typeface="Arial" charset="0"/>
              </a:rPr>
              <a:t>LEWIS CONCEPT</a:t>
            </a:r>
          </a:p>
          <a:p>
            <a:endParaRPr lang="en-IN" sz="3600" dirty="0"/>
          </a:p>
        </p:txBody>
      </p:sp>
      <p:pic>
        <p:nvPicPr>
          <p:cNvPr id="6" name="Picture 5">
            <a:extLst>
              <a:ext uri="{FF2B5EF4-FFF2-40B4-BE49-F238E27FC236}">
                <a16:creationId xmlns:a16="http://schemas.microsoft.com/office/drawing/2014/main" id="{6C0A6991-DA44-B035-7719-99B5E96728CC}"/>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1082827" y="1219200"/>
            <a:ext cx="7146773" cy="3936186"/>
          </a:xfrm>
          <a:prstGeom prst="rect">
            <a:avLst/>
          </a:prstGeom>
        </p:spPr>
      </p:pic>
      <p:sp>
        <p:nvSpPr>
          <p:cNvPr id="8" name="TextBox 7">
            <a:extLst>
              <a:ext uri="{FF2B5EF4-FFF2-40B4-BE49-F238E27FC236}">
                <a16:creationId xmlns:a16="http://schemas.microsoft.com/office/drawing/2014/main" id="{6780B7A3-4F29-D9F3-9A95-6F495027C2A9}"/>
              </a:ext>
            </a:extLst>
          </p:cNvPr>
          <p:cNvSpPr txBox="1"/>
          <p:nvPr/>
        </p:nvSpPr>
        <p:spPr>
          <a:xfrm>
            <a:off x="304800" y="5365115"/>
            <a:ext cx="8534400" cy="1077218"/>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rPr>
              <a:t>HOMO of base and LUMO of acid interact to form adduct.</a:t>
            </a:r>
            <a:endParaRPr lang="en-IN" sz="3200" dirty="0"/>
          </a:p>
        </p:txBody>
      </p:sp>
    </p:spTree>
    <p:extLst>
      <p:ext uri="{BB962C8B-B14F-4D97-AF65-F5344CB8AC3E}">
        <p14:creationId xmlns:p14="http://schemas.microsoft.com/office/powerpoint/2010/main" val="159333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6B14B5F-9D9F-4BF4-A52F-A815790FFBF9}"/>
                  </a:ext>
                </a:extLst>
              </p:cNvPr>
              <p:cNvSpPr txBox="1"/>
              <p:nvPr/>
            </p:nvSpPr>
            <p:spPr>
              <a:xfrm>
                <a:off x="457200" y="201659"/>
                <a:ext cx="8305800" cy="6494085"/>
              </a:xfrm>
              <a:prstGeom prst="rect">
                <a:avLst/>
              </a:prstGeom>
              <a:noFill/>
            </p:spPr>
            <p:txBody>
              <a:bodyPr wrap="square">
                <a:spAutoFit/>
              </a:bodyPr>
              <a:lstStyle/>
              <a:p>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Comparison between Bronsted and Lewis acid base concept</a:t>
                </a: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All Bronsted base are definitely Lewis base, because Bronsted base are capable of accepting protons while Lewis bases are capable of donating lone pair. To bind a proton a lone pair is required (ex. 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But all Lewis base may not be Bronsted base. 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etc. can act as Lewis base but they can never act as Bronsted base. Example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 + 2C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Cu</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Bronsted acid HA is an adduct of Lewis acid H</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Lewis base A</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Bronsted acid, also adduct according to Lewis concept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Lewis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Lewis acid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6B14B5F-9D9F-4BF4-A52F-A815790FFBF9}"/>
                  </a:ext>
                </a:extLst>
              </p:cNvPr>
              <p:cNvSpPr txBox="1">
                <a:spLocks noRot="1" noChangeAspect="1" noMove="1" noResize="1" noEditPoints="1" noAdjustHandles="1" noChangeArrowheads="1" noChangeShapeType="1" noTextEdit="1"/>
              </p:cNvSpPr>
              <p:nvPr/>
            </p:nvSpPr>
            <p:spPr>
              <a:xfrm>
                <a:off x="457200" y="201659"/>
                <a:ext cx="8305800" cy="6494085"/>
              </a:xfrm>
              <a:prstGeom prst="rect">
                <a:avLst/>
              </a:prstGeom>
              <a:blipFill>
                <a:blip r:embed="rId2"/>
                <a:stretch>
                  <a:fillRect l="-1467" t="-939" r="-1027" b="-1127"/>
                </a:stretch>
              </a:blipFill>
            </p:spPr>
            <p:txBody>
              <a:bodyPr/>
              <a:lstStyle/>
              <a:p>
                <a:r>
                  <a:rPr lang="en-IN">
                    <a:noFill/>
                  </a:rPr>
                  <a:t> </a:t>
                </a:r>
              </a:p>
            </p:txBody>
          </p:sp>
        </mc:Fallback>
      </mc:AlternateContent>
    </p:spTree>
    <p:extLst>
      <p:ext uri="{BB962C8B-B14F-4D97-AF65-F5344CB8AC3E}">
        <p14:creationId xmlns:p14="http://schemas.microsoft.com/office/powerpoint/2010/main" val="170562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76BDC5-922D-6257-3BC7-83AF2D47B2D9}"/>
                  </a:ext>
                </a:extLst>
              </p:cNvPr>
              <p:cNvSpPr txBox="1"/>
              <p:nvPr/>
            </p:nvSpPr>
            <p:spPr>
              <a:xfrm>
                <a:off x="304800" y="209312"/>
                <a:ext cx="8610600" cy="5478423"/>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Different Types of Lewis Acids</a:t>
                </a:r>
                <a:endParaRPr lang="en-I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Based on electronic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configuratin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1"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(The proton):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Since charge/</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redius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ratio of H</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very high, it is the most powerful Lewis acid. In polar solvent like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or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it remains as solvated form.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Cations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ie</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Metal ions,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US" sz="2800" b="1"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Central metal ions (specially the transition metal ions) in coordination complex are Lewis acids. They can accept electron pair from ligands which acts as Lewis base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e.g. Cu</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Cu</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+ 4NH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76BDC5-922D-6257-3BC7-83AF2D47B2D9}"/>
                  </a:ext>
                </a:extLst>
              </p:cNvPr>
              <p:cNvSpPr txBox="1">
                <a:spLocks noRot="1" noChangeAspect="1" noMove="1" noResize="1" noEditPoints="1" noAdjustHandles="1" noChangeArrowheads="1" noChangeShapeType="1" noTextEdit="1"/>
              </p:cNvSpPr>
              <p:nvPr/>
            </p:nvSpPr>
            <p:spPr>
              <a:xfrm>
                <a:off x="304800" y="209312"/>
                <a:ext cx="8610600" cy="5478423"/>
              </a:xfrm>
              <a:prstGeom prst="rect">
                <a:avLst/>
              </a:prstGeom>
              <a:blipFill>
                <a:blip r:embed="rId2"/>
                <a:stretch>
                  <a:fillRect l="-1415" t="-1669" r="-1345"/>
                </a:stretch>
              </a:blipFill>
            </p:spPr>
            <p:txBody>
              <a:bodyPr/>
              <a:lstStyle/>
              <a:p>
                <a:r>
                  <a:rPr lang="en-IN">
                    <a:noFill/>
                  </a:rPr>
                  <a:t> </a:t>
                </a:r>
              </a:p>
            </p:txBody>
          </p:sp>
        </mc:Fallback>
      </mc:AlternateContent>
    </p:spTree>
    <p:extLst>
      <p:ext uri="{BB962C8B-B14F-4D97-AF65-F5344CB8AC3E}">
        <p14:creationId xmlns:p14="http://schemas.microsoft.com/office/powerpoint/2010/main" val="501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76BDC5-922D-6257-3BC7-83AF2D47B2D9}"/>
                  </a:ext>
                </a:extLst>
              </p:cNvPr>
              <p:cNvSpPr txBox="1"/>
              <p:nvPr/>
            </p:nvSpPr>
            <p:spPr>
              <a:xfrm>
                <a:off x="304800" y="135315"/>
                <a:ext cx="8610600" cy="6494085"/>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Different Types of Lewis Acids</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Based on electronic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configuratin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Molecule with central atom having an Incomplete octet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Halide compounds of Gr-III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BX</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AlX</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(x = halogen) are e deficient compound. To fulfill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octate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they form adduct with Lewis base BF</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fact in BX</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internally Lewis acid- base adducts are formed through P</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π</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π</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back bonding.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AlCl</a:t>
                </a:r>
                <a:r>
                  <a:rPr lang="en-US" sz="20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undergo dimerization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(forms Al</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Cl</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through Lewis acid- base interaction to remove electron deficiency.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In some cases, during the Lewis acid-base adduct formation oxidation may take place (oxidative addition). These are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 + O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O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S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 Hydrides of Gr-III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can also act as Lewis acids e.g.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+ 2NR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B-NR3 (symmetric cleavage of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 = CH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(unsymmetric cleavage of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76BDC5-922D-6257-3BC7-83AF2D47B2D9}"/>
                  </a:ext>
                </a:extLst>
              </p:cNvPr>
              <p:cNvSpPr txBox="1">
                <a:spLocks noRot="1" noChangeAspect="1" noMove="1" noResize="1" noEditPoints="1" noAdjustHandles="1" noChangeArrowheads="1" noChangeShapeType="1" noTextEdit="1"/>
              </p:cNvSpPr>
              <p:nvPr/>
            </p:nvSpPr>
            <p:spPr>
              <a:xfrm>
                <a:off x="304800" y="135315"/>
                <a:ext cx="8610600" cy="6494085"/>
              </a:xfrm>
              <a:prstGeom prst="rect">
                <a:avLst/>
              </a:prstGeom>
              <a:blipFill>
                <a:blip r:embed="rId2"/>
                <a:stretch>
                  <a:fillRect l="-708" t="-1032" r="-637" b="-563"/>
                </a:stretch>
              </a:blipFill>
            </p:spPr>
            <p:txBody>
              <a:bodyPr/>
              <a:lstStyle/>
              <a:p>
                <a:r>
                  <a:rPr lang="en-IN">
                    <a:noFill/>
                  </a:rPr>
                  <a:t> </a:t>
                </a:r>
              </a:p>
            </p:txBody>
          </p:sp>
        </mc:Fallback>
      </mc:AlternateContent>
    </p:spTree>
    <p:extLst>
      <p:ext uri="{BB962C8B-B14F-4D97-AF65-F5344CB8AC3E}">
        <p14:creationId xmlns:p14="http://schemas.microsoft.com/office/powerpoint/2010/main" val="3515006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A76BDC5-922D-6257-3BC7-83AF2D47B2D9}"/>
                  </a:ext>
                </a:extLst>
              </p:cNvPr>
              <p:cNvSpPr txBox="1"/>
              <p:nvPr/>
            </p:nvSpPr>
            <p:spPr>
              <a:xfrm>
                <a:off x="304800" y="209312"/>
                <a:ext cx="8610600" cy="6432530"/>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Different Types of Lewis Acids</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Based on electronic configuration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4. Molecules with the central Atom having vacant d-orbitals: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central atoms in the halides such as SiF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TiCl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SnX</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PX</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etc. have vacant d-orbitals to accommodate the lone pair of the Lewis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+ 2F-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SbF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F-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SbF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5. Molecules having Multiple bonds" between the atoms of different electronegativity: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such cases when the Lewis base approaches to the less electronegative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centre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π-electron cloud gets polarized to facilitate the attack by the base at the less electronegative site. Example: CO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AA76BDC5-922D-6257-3BC7-83AF2D47B2D9}"/>
                  </a:ext>
                </a:extLst>
              </p:cNvPr>
              <p:cNvSpPr txBox="1">
                <a:spLocks noRot="1" noChangeAspect="1" noMove="1" noResize="1" noEditPoints="1" noAdjustHandles="1" noChangeArrowheads="1" noChangeShapeType="1" noTextEdit="1"/>
              </p:cNvSpPr>
              <p:nvPr/>
            </p:nvSpPr>
            <p:spPr>
              <a:xfrm>
                <a:off x="304800" y="209312"/>
                <a:ext cx="8610600" cy="6432530"/>
              </a:xfrm>
              <a:prstGeom prst="rect">
                <a:avLst/>
              </a:prstGeom>
              <a:blipFill>
                <a:blip r:embed="rId2"/>
                <a:stretch>
                  <a:fillRect l="-1062" t="-1042" r="-991" b="-1042"/>
                </a:stretch>
              </a:blipFill>
            </p:spPr>
            <p:txBody>
              <a:bodyPr/>
              <a:lstStyle/>
              <a:p>
                <a:r>
                  <a:rPr lang="en-IN">
                    <a:noFill/>
                  </a:rPr>
                  <a:t> </a:t>
                </a:r>
              </a:p>
            </p:txBody>
          </p:sp>
        </mc:Fallback>
      </mc:AlternateContent>
    </p:spTree>
    <p:extLst>
      <p:ext uri="{BB962C8B-B14F-4D97-AF65-F5344CB8AC3E}">
        <p14:creationId xmlns:p14="http://schemas.microsoft.com/office/powerpoint/2010/main" val="421328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BBB9CF-91C1-BF9B-435D-833C39F1D71E}"/>
              </a:ext>
            </a:extLst>
          </p:cNvPr>
          <p:cNvSpPr txBox="1"/>
          <p:nvPr/>
        </p:nvSpPr>
        <p:spPr>
          <a:xfrm>
            <a:off x="457200" y="228600"/>
            <a:ext cx="8229600" cy="6494085"/>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Different Types of Lewis Bases </a:t>
            </a:r>
            <a:endParaRPr lang="en-I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species having suitable e clouds for donation are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all anions (X</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molecules having unshared electron pair,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3. Organic comp having π-electron cloud,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Ligands in coordination complex are Lewis base, whether it is only σ donor (e.g. NH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or both σ donor and π donor (e.g. OH</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Halide etc.) or σ donor and π acceptor ligand (e.g. CO, CN</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PR</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It can act as Lewis base.</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80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116F3-AE06-45EF-79C9-74B9631773B0}"/>
              </a:ext>
            </a:extLst>
          </p:cNvPr>
          <p:cNvSpPr txBox="1"/>
          <p:nvPr/>
        </p:nvSpPr>
        <p:spPr>
          <a:xfrm>
            <a:off x="457200" y="340578"/>
            <a:ext cx="8382000" cy="5755422"/>
          </a:xfrm>
          <a:prstGeom prst="rect">
            <a:avLst/>
          </a:prstGeom>
          <a:noFill/>
        </p:spPr>
        <p:txBody>
          <a:bodyPr wrap="square">
            <a:spAutoFit/>
          </a:bodyPr>
          <a:lstStyle/>
          <a:p>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Comparison between Lewis acid base reaction with Redox reaction</a:t>
            </a:r>
            <a:endParaRPr lang="en-IN"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Both the processes are same in kind but different in degree. In redox reaction. In redox reaction 100% transfer of e occurs, that is, here any number of (1, 2, 3 etc.) e transfer may occurs. But in Lewis acid-base reaction. 100% electron transfer does not occur.</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668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786AC3-2B09-F0F2-04B0-BF0DCF2ECC9B}"/>
                  </a:ext>
                </a:extLst>
              </p:cNvPr>
              <p:cNvSpPr txBox="1"/>
              <p:nvPr/>
            </p:nvSpPr>
            <p:spPr>
              <a:xfrm>
                <a:off x="381000" y="425369"/>
                <a:ext cx="8382000" cy="6189387"/>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Lewis Acid-Base Property of Xenon Fluorides</a:t>
                </a:r>
                <a:endParaRPr lang="en-I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Xenon fluorides can act as Lewis bases (i.e. fluoride donors) towards the strong Lewis acids like SbF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PtF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or AsF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which can act as strong fluoride acceptors.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+ 2SbF5 → Xe</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8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Sb</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PtF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Xe</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5</m:t>
                        </m:r>
                      </m:sub>
                      <m:sup>
                        <m:r>
                          <a:rPr lang="en-US" sz="28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Pt</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6</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xenon fluorides like 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or 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can act also as Lewis acids to accept fluorides from alkali metal fluorides.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MF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US" sz="2800" baseline="30000" dirty="0" err="1">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Xe</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5</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MF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t>
                </a:r>
                <a:r>
                  <a:rPr lang="en-US" sz="2800" baseline="30000" dirty="0" err="1">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Xe</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7</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+ 2MF → M</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A786AC3-2B09-F0F2-04B0-BF0DCF2ECC9B}"/>
                  </a:ext>
                </a:extLst>
              </p:cNvPr>
              <p:cNvSpPr txBox="1">
                <a:spLocks noRot="1" noChangeAspect="1" noMove="1" noResize="1" noEditPoints="1" noAdjustHandles="1" noChangeArrowheads="1" noChangeShapeType="1" noTextEdit="1"/>
              </p:cNvSpPr>
              <p:nvPr/>
            </p:nvSpPr>
            <p:spPr>
              <a:xfrm>
                <a:off x="381000" y="425369"/>
                <a:ext cx="8382000" cy="6189387"/>
              </a:xfrm>
              <a:prstGeom prst="rect">
                <a:avLst/>
              </a:prstGeom>
              <a:blipFill>
                <a:blip r:embed="rId2"/>
                <a:stretch>
                  <a:fillRect l="-1527" t="-1478" r="-2036" b="-1675"/>
                </a:stretch>
              </a:blipFill>
            </p:spPr>
            <p:txBody>
              <a:bodyPr/>
              <a:lstStyle/>
              <a:p>
                <a:r>
                  <a:rPr lang="en-IN">
                    <a:noFill/>
                  </a:rPr>
                  <a:t> </a:t>
                </a:r>
              </a:p>
            </p:txBody>
          </p:sp>
        </mc:Fallback>
      </mc:AlternateContent>
    </p:spTree>
    <p:extLst>
      <p:ext uri="{BB962C8B-B14F-4D97-AF65-F5344CB8AC3E}">
        <p14:creationId xmlns:p14="http://schemas.microsoft.com/office/powerpoint/2010/main" val="251356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25BE2-9680-3F8E-E0EF-ED47DECD296F}"/>
              </a:ext>
            </a:extLst>
          </p:cNvPr>
          <p:cNvSpPr txBox="1"/>
          <p:nvPr/>
        </p:nvSpPr>
        <p:spPr>
          <a:xfrm>
            <a:off x="304800" y="335629"/>
            <a:ext cx="8534400" cy="5632311"/>
          </a:xfrm>
          <a:prstGeom prst="rect">
            <a:avLst/>
          </a:prstGeom>
          <a:noFill/>
        </p:spPr>
        <p:txBody>
          <a:bodyPr wrap="square">
            <a:spAutoFit/>
          </a:bodyPr>
          <a:lstStyle/>
          <a:p>
            <a:pPr algn="ctr"/>
            <a:r>
              <a:rPr lang="en-US"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Merits</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of Lewis Acid-Base Theory</a:t>
            </a:r>
          </a:p>
          <a:p>
            <a:pPr algn="ctr"/>
            <a:endParaRPr lang="en-IN"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4000" dirty="0">
                <a:effectLst/>
                <a:latin typeface="Calibri" panose="020F0502020204030204" pitchFamily="34" charset="0"/>
                <a:ea typeface="Calibri" panose="020F0502020204030204" pitchFamily="34" charset="0"/>
                <a:cs typeface="Times New Roman" panose="02020603050405020304" pitchFamily="18" charset="0"/>
              </a:rPr>
              <a:t>1.	</a:t>
            </a:r>
            <a:r>
              <a:rPr lang="en-US" sz="4000" dirty="0">
                <a:solidFill>
                  <a:srgbClr val="000000"/>
                </a:solidFill>
                <a:effectLst/>
                <a:uFill>
                  <a:solidFill>
                    <a:srgbClr val="000000"/>
                  </a:solidFill>
                </a:uFill>
                <a:latin typeface="Cambria" panose="02040503050406030204" pitchFamily="18" charset="0"/>
                <a:ea typeface="Arial Unicode MS"/>
                <a:cs typeface="Arial Unicode MS"/>
              </a:rPr>
              <a:t>Lewis theory includes both protonic and non-protonic substances as acid.</a:t>
            </a:r>
            <a:endParaRPr lang="en-IN" sz="4000" dirty="0">
              <a:solidFill>
                <a:srgbClr val="000000"/>
              </a:solidFill>
              <a:uFill>
                <a:solidFill>
                  <a:srgbClr val="000000"/>
                </a:solidFill>
              </a:uFill>
              <a:latin typeface="Cambria" panose="02040503050406030204" pitchFamily="18" charset="0"/>
              <a:ea typeface="Arial Unicode MS"/>
              <a:cs typeface="Arial Unicode MS"/>
            </a:endParaRPr>
          </a:p>
          <a:p>
            <a:endParaRPr lang="en-IN" sz="4000" dirty="0">
              <a:solidFill>
                <a:srgbClr val="000000"/>
              </a:solidFill>
              <a:effectLst/>
              <a:uFill>
                <a:solidFill>
                  <a:srgbClr val="000000"/>
                </a:solidFill>
              </a:uFill>
              <a:latin typeface="Cambria" panose="02040503050406030204" pitchFamily="18" charset="0"/>
              <a:ea typeface="Arial Unicode MS"/>
              <a:cs typeface="Arial Unicode MS"/>
            </a:endParaRPr>
          </a:p>
          <a:p>
            <a:r>
              <a:rPr lang="en-IN" sz="4000" dirty="0">
                <a:solidFill>
                  <a:srgbClr val="000000"/>
                </a:solidFill>
                <a:uFill>
                  <a:solidFill>
                    <a:srgbClr val="000000"/>
                  </a:solidFill>
                </a:uFill>
                <a:latin typeface="Cambria" panose="02040503050406030204" pitchFamily="18" charset="0"/>
                <a:ea typeface="Arial Unicode MS"/>
                <a:cs typeface="Arial Unicode MS"/>
              </a:rPr>
              <a:t>2.	</a:t>
            </a:r>
            <a:r>
              <a:rPr lang="en-US" sz="4000" dirty="0">
                <a:solidFill>
                  <a:srgbClr val="000000"/>
                </a:solidFill>
                <a:effectLst/>
                <a:uFill>
                  <a:solidFill>
                    <a:srgbClr val="000000"/>
                  </a:solidFill>
                </a:uFill>
                <a:latin typeface="Cambria" panose="02040503050406030204" pitchFamily="18" charset="0"/>
                <a:ea typeface="Arial Unicode MS"/>
                <a:cs typeface="Arial Unicode MS"/>
              </a:rPr>
              <a:t>It could provide an explanation for neutralization processes without proton transfer.</a:t>
            </a:r>
            <a:endParaRPr lang="en-IN" sz="4000" dirty="0">
              <a:solidFill>
                <a:srgbClr val="000000"/>
              </a:solidFill>
              <a:effectLst/>
              <a:uFill>
                <a:solidFill>
                  <a:srgbClr val="000000"/>
                </a:solidFill>
              </a:uFill>
              <a:latin typeface="Cambria" panose="02040503050406030204" pitchFamily="18" charset="0"/>
              <a:ea typeface="Arial Unicode MS"/>
              <a:cs typeface="Arial Unicode MS"/>
            </a:endParaRPr>
          </a:p>
        </p:txBody>
      </p:sp>
    </p:spTree>
    <p:extLst>
      <p:ext uri="{BB962C8B-B14F-4D97-AF65-F5344CB8AC3E}">
        <p14:creationId xmlns:p14="http://schemas.microsoft.com/office/powerpoint/2010/main" val="163618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D8EB-6108-A940-A472-82A8C6C5C576}"/>
              </a:ext>
            </a:extLst>
          </p:cNvPr>
          <p:cNvSpPr>
            <a:spLocks noGrp="1"/>
          </p:cNvSpPr>
          <p:nvPr>
            <p:ph type="title"/>
          </p:nvPr>
        </p:nvSpPr>
        <p:spPr>
          <a:xfrm>
            <a:off x="685800" y="288926"/>
            <a:ext cx="7886700" cy="701674"/>
          </a:xfrm>
        </p:spPr>
        <p:txBody>
          <a:bodyPr>
            <a:normAutofit fontScale="90000"/>
          </a:bodyPr>
          <a:lstStyle/>
          <a:p>
            <a:pPr algn="ctr"/>
            <a:b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rgbClr val="C00000"/>
                </a:solidFill>
                <a:effectLst>
                  <a:outerShdw blurRad="38100" dist="38100" dir="2700000" algn="tl">
                    <a:srgbClr val="C0C0C0"/>
                  </a:outerShdw>
                </a:effectLst>
                <a:latin typeface="Arial" charset="0"/>
              </a:rPr>
              <a:t>ARRHENIUS THEORY (1883)</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8E1295-DADA-E75C-658E-D023E88A1943}"/>
                  </a:ext>
                </a:extLst>
              </p:cNvPr>
              <p:cNvSpPr>
                <a:spLocks noGrp="1"/>
              </p:cNvSpPr>
              <p:nvPr>
                <p:ph idx="1"/>
              </p:nvPr>
            </p:nvSpPr>
            <p:spPr>
              <a:xfrm>
                <a:off x="476250" y="808037"/>
                <a:ext cx="8210550" cy="5364163"/>
              </a:xfrm>
            </p:spPr>
            <p:txBody>
              <a:bodyPr>
                <a:noAutofit/>
              </a:bodyPr>
              <a:lstStyle/>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Based on auto ionization process of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OH</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Acid: H containing compound gives H</a:t>
                </a:r>
                <a:r>
                  <a:rPr lang="en-US" sz="2400" b="1" baseline="30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(proton) through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ionisation</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in aqueous medium (HCl</a:t>
                </a:r>
                <a14:m>
                  <m:oMath xmlns:m="http://schemas.openxmlformats.org/officeDocument/2006/math">
                    <m:r>
                      <a:rPr lang="en-US" sz="2400" b="1" i="0" smtClean="0">
                        <a:latin typeface="Cambria Math" panose="020405030504060302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30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 Cl</a:t>
                </a:r>
                <a:r>
                  <a:rPr lang="en-US" sz="2400" b="1" baseline="30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Base: Oxygen and Hydrogen containing compound gives OH</a:t>
                </a:r>
                <a:r>
                  <a:rPr lang="en-US" sz="24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ionisation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in aqueous medium (NaOH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2400" b="1" baseline="30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 OH</a:t>
                </a:r>
                <a:r>
                  <a:rPr lang="en-US" sz="2400" b="1" baseline="30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OH</a:t>
                </a:r>
                <a:r>
                  <a:rPr lang="en-US" sz="24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I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HCl + NaOH </a:t>
                </a:r>
                <a14:m>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NaCl +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a:t>
                </a:r>
                <a:endParaRPr lang="en-I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 it is expected that in any acid base neutralization, the heat of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an equivalent amount of any acid base will be identical. For strong acid-base pair it true. But for weak acid base pair, some amount of heat energy is consumed to ionizing the weak acid and base.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298E1295-DADA-E75C-658E-D023E88A1943}"/>
                  </a:ext>
                </a:extLst>
              </p:cNvPr>
              <p:cNvSpPr>
                <a:spLocks noGrp="1" noRot="1" noChangeAspect="1" noMove="1" noResize="1" noEditPoints="1" noAdjustHandles="1" noChangeArrowheads="1" noChangeShapeType="1" noTextEdit="1"/>
              </p:cNvSpPr>
              <p:nvPr>
                <p:ph idx="1"/>
              </p:nvPr>
            </p:nvSpPr>
            <p:spPr>
              <a:xfrm>
                <a:off x="476250" y="808037"/>
                <a:ext cx="8210550" cy="5364163"/>
              </a:xfrm>
              <a:blipFill>
                <a:blip r:embed="rId2"/>
                <a:stretch>
                  <a:fillRect l="-1114" t="-1591" b="-3182"/>
                </a:stretch>
              </a:blipFill>
            </p:spPr>
            <p:txBody>
              <a:bodyPr/>
              <a:lstStyle/>
              <a:p>
                <a:r>
                  <a:rPr lang="en-IN">
                    <a:noFill/>
                  </a:rPr>
                  <a:t> </a:t>
                </a:r>
              </a:p>
            </p:txBody>
          </p:sp>
        </mc:Fallback>
      </mc:AlternateContent>
    </p:spTree>
    <p:extLst>
      <p:ext uri="{BB962C8B-B14F-4D97-AF65-F5344CB8AC3E}">
        <p14:creationId xmlns:p14="http://schemas.microsoft.com/office/powerpoint/2010/main" val="114829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4D25BE2-9680-3F8E-E0EF-ED47DECD296F}"/>
                  </a:ext>
                </a:extLst>
              </p:cNvPr>
              <p:cNvSpPr txBox="1"/>
              <p:nvPr/>
            </p:nvSpPr>
            <p:spPr>
              <a:xfrm>
                <a:off x="304800" y="41493"/>
                <a:ext cx="8534400" cy="6740307"/>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Limitations of Lewis Acid-Base Theory</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Lewis theory includes both protonic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nonprotonic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substances in this consideration. The inclusion of complex formation definitely broadens the concept over the Bronsted-Lowry concept. But there are some limitations: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cannot directly explain the acidic property of covalent protonic acids, e.g. HCI, HNO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etc. in terms of covalent bond formation by the acids.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 It cannot find out the concept of relative acid-base strength. Thus, Be (II) forms a more stable complex with F than Cu (II), while Cu (II) forms a more stable complex with 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than Be (II), Here, with respect to </a:t>
                </a:r>
                <a14:m>
                  <m:oMath xmlns:m="http://schemas.openxmlformats.org/officeDocument/2006/math">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F</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 (II) is a stronger Lewis acid than Cu (II) but with respect to NH</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Cu (II) is a stronger Lewis acid than Be (II).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(iii) By definition the acid-base reactions are fast, but many complexation reactions at inert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centres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like Cr (III), Co (III), Rh(III) etc. are very slow due to kinetic factors.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4D25BE2-9680-3F8E-E0EF-ED47DECD296F}"/>
                  </a:ext>
                </a:extLst>
              </p:cNvPr>
              <p:cNvSpPr txBox="1">
                <a:spLocks noRot="1" noChangeAspect="1" noMove="1" noResize="1" noEditPoints="1" noAdjustHandles="1" noChangeArrowheads="1" noChangeShapeType="1" noTextEdit="1"/>
              </p:cNvSpPr>
              <p:nvPr/>
            </p:nvSpPr>
            <p:spPr>
              <a:xfrm>
                <a:off x="304800" y="41493"/>
                <a:ext cx="8534400" cy="6740307"/>
              </a:xfrm>
              <a:prstGeom prst="rect">
                <a:avLst/>
              </a:prstGeom>
              <a:blipFill>
                <a:blip r:embed="rId2"/>
                <a:stretch>
                  <a:fillRect l="-1071" t="-1085" r="-1071" b="-1899"/>
                </a:stretch>
              </a:blipFill>
            </p:spPr>
            <p:txBody>
              <a:bodyPr/>
              <a:lstStyle/>
              <a:p>
                <a:r>
                  <a:rPr lang="en-IN">
                    <a:noFill/>
                  </a:rPr>
                  <a:t> </a:t>
                </a:r>
              </a:p>
            </p:txBody>
          </p:sp>
        </mc:Fallback>
      </mc:AlternateContent>
    </p:spTree>
    <p:extLst>
      <p:ext uri="{BB962C8B-B14F-4D97-AF65-F5344CB8AC3E}">
        <p14:creationId xmlns:p14="http://schemas.microsoft.com/office/powerpoint/2010/main" val="109692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F862EA8-EF74-6821-6F47-332B7EC4680E}"/>
                  </a:ext>
                </a:extLst>
              </p:cNvPr>
              <p:cNvSpPr txBox="1"/>
              <p:nvPr/>
            </p:nvSpPr>
            <p:spPr>
              <a:xfrm>
                <a:off x="304800" y="76200"/>
                <a:ext cx="8534400" cy="6494085"/>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LUX-FLOOD CONCEPT</a:t>
                </a:r>
                <a:endParaRPr lang="en-IN"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concept proposed by Lux on 1939 and extended by Flood on 1947</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Define acid and base in terms of oxide (O</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ion transfer.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oxide ion acceptors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Base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oxide ion donor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PbO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Acid-base interaction: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Acid + O</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SiO2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PbO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PbSO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Amphoteric substances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They should have tendency to accept &amp; donate oxide ion, means they can act as acid as well as base (ex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Zn</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ZnO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2Al</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+ 3O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+ 3O</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2AlO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F862EA8-EF74-6821-6F47-332B7EC4680E}"/>
                  </a:ext>
                </a:extLst>
              </p:cNvPr>
              <p:cNvSpPr txBox="1">
                <a:spLocks noRot="1" noChangeAspect="1" noMove="1" noResize="1" noEditPoints="1" noAdjustHandles="1" noChangeArrowheads="1" noChangeShapeType="1" noTextEdit="1"/>
              </p:cNvSpPr>
              <p:nvPr/>
            </p:nvSpPr>
            <p:spPr>
              <a:xfrm>
                <a:off x="304800" y="76200"/>
                <a:ext cx="8534400" cy="6494085"/>
              </a:xfrm>
              <a:prstGeom prst="rect">
                <a:avLst/>
              </a:prstGeom>
              <a:blipFill>
                <a:blip r:embed="rId2"/>
                <a:stretch>
                  <a:fillRect l="-1071" t="-1408"/>
                </a:stretch>
              </a:blipFill>
            </p:spPr>
            <p:txBody>
              <a:bodyPr/>
              <a:lstStyle/>
              <a:p>
                <a:r>
                  <a:rPr lang="en-IN">
                    <a:noFill/>
                  </a:rPr>
                  <a:t> </a:t>
                </a:r>
              </a:p>
            </p:txBody>
          </p:sp>
        </mc:Fallback>
      </mc:AlternateContent>
    </p:spTree>
    <p:extLst>
      <p:ext uri="{BB962C8B-B14F-4D97-AF65-F5344CB8AC3E}">
        <p14:creationId xmlns:p14="http://schemas.microsoft.com/office/powerpoint/2010/main" val="258662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CC5DC15-FA50-E6D2-D0E4-5A9FA4B16FB9}"/>
                  </a:ext>
                </a:extLst>
              </p:cNvPr>
              <p:cNvSpPr txBox="1"/>
              <p:nvPr/>
            </p:nvSpPr>
            <p:spPr>
              <a:xfrm>
                <a:off x="457200" y="-17085"/>
                <a:ext cx="8153400" cy="6494085"/>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LUX-FLOOD CONCEPT</a:t>
                </a:r>
              </a:p>
              <a:p>
                <a:pPr algn="ct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Xenon fluorides as Lux-Flood acids: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Xenon fluorides are good oxide acceptors, so they can act as Lux-Flood acids.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OPF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PF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+ 2HF (controlled hydrolysis)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+ 3H</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+ 6HF</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relative acidity of xenon fluorides are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&gt;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XeO</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&gt; XeF</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CC5DC15-FA50-E6D2-D0E4-5A9FA4B16FB9}"/>
                  </a:ext>
                </a:extLst>
              </p:cNvPr>
              <p:cNvSpPr txBox="1">
                <a:spLocks noRot="1" noChangeAspect="1" noMove="1" noResize="1" noEditPoints="1" noAdjustHandles="1" noChangeArrowheads="1" noChangeShapeType="1" noTextEdit="1"/>
              </p:cNvSpPr>
              <p:nvPr/>
            </p:nvSpPr>
            <p:spPr>
              <a:xfrm>
                <a:off x="457200" y="-17085"/>
                <a:ext cx="8153400" cy="6494085"/>
              </a:xfrm>
              <a:prstGeom prst="rect">
                <a:avLst/>
              </a:prstGeom>
              <a:blipFill>
                <a:blip r:embed="rId2"/>
                <a:stretch>
                  <a:fillRect l="-1868" t="-1313" r="-897" b="-1876"/>
                </a:stretch>
              </a:blipFill>
            </p:spPr>
            <p:txBody>
              <a:bodyPr/>
              <a:lstStyle/>
              <a:p>
                <a:r>
                  <a:rPr lang="en-IN">
                    <a:noFill/>
                  </a:rPr>
                  <a:t> </a:t>
                </a:r>
              </a:p>
            </p:txBody>
          </p:sp>
        </mc:Fallback>
      </mc:AlternateContent>
    </p:spTree>
    <p:extLst>
      <p:ext uri="{BB962C8B-B14F-4D97-AF65-F5344CB8AC3E}">
        <p14:creationId xmlns:p14="http://schemas.microsoft.com/office/powerpoint/2010/main" val="30414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681EBA-CCC0-F485-AC45-1EE6234389B1}"/>
                  </a:ext>
                </a:extLst>
              </p:cNvPr>
              <p:cNvSpPr txBox="1"/>
              <p:nvPr/>
            </p:nvSpPr>
            <p:spPr>
              <a:xfrm>
                <a:off x="342900" y="0"/>
                <a:ext cx="8458200" cy="6555641"/>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In this model -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of the solvent is Considered.</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substrate capable of increasing the concentration of the cation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ions), produced in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of the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Base: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substrate capable of increasing the concentration of the anion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ions), produced in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of the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 water a general autoionization mode is preferred and it is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representated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 + y + 1)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[OH(H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8681EBA-CCC0-F485-AC45-1EE6234389B1}"/>
                  </a:ext>
                </a:extLst>
              </p:cNvPr>
              <p:cNvSpPr txBox="1">
                <a:spLocks noRot="1" noChangeAspect="1" noMove="1" noResize="1" noEditPoints="1" noAdjustHandles="1" noChangeArrowheads="1" noChangeShapeType="1" noTextEdit="1"/>
              </p:cNvSpPr>
              <p:nvPr/>
            </p:nvSpPr>
            <p:spPr>
              <a:xfrm>
                <a:off x="342900" y="0"/>
                <a:ext cx="8458200" cy="6555641"/>
              </a:xfrm>
              <a:prstGeom prst="rect">
                <a:avLst/>
              </a:prstGeom>
              <a:blipFill>
                <a:blip r:embed="rId2"/>
                <a:stretch>
                  <a:fillRect l="-1441" t="-1023" r="-1441" b="-1581"/>
                </a:stretch>
              </a:blipFill>
            </p:spPr>
            <p:txBody>
              <a:bodyPr/>
              <a:lstStyle/>
              <a:p>
                <a:r>
                  <a:rPr lang="en-IN">
                    <a:noFill/>
                  </a:rPr>
                  <a:t> </a:t>
                </a:r>
              </a:p>
            </p:txBody>
          </p:sp>
        </mc:Fallback>
      </mc:AlternateContent>
    </p:spTree>
    <p:extLst>
      <p:ext uri="{BB962C8B-B14F-4D97-AF65-F5344CB8AC3E}">
        <p14:creationId xmlns:p14="http://schemas.microsoft.com/office/powerpoint/2010/main" val="427349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58E263-0DAC-A2BA-61C4-11229D6E9A1B}"/>
              </a:ext>
            </a:extLst>
          </p:cNvPr>
          <p:cNvSpPr txBox="1"/>
          <p:nvPr/>
        </p:nvSpPr>
        <p:spPr>
          <a:xfrm>
            <a:off x="381000" y="-5417"/>
            <a:ext cx="8534400" cy="6863417"/>
          </a:xfrm>
          <a:prstGeom prst="rect">
            <a:avLst/>
          </a:prstGeom>
          <a:noFill/>
        </p:spPr>
        <p:txBody>
          <a:bodyPr wrap="square">
            <a:spAutoFit/>
          </a:bodyPr>
          <a:lstStyle/>
          <a:p>
            <a:pPr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endParaRPr lang="en-IN"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Classification of solvents</a:t>
            </a:r>
          </a:p>
          <a:p>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Depending upon the proton donor and proton acceptor properties the solvents are classified as follows.</a:t>
            </a: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Depending upon solvation property (‘like dissolves like’), solvents are of two types: </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ionizing solvent means polar or ionic solvent:</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effectLst/>
                <a:latin typeface="Times New Roman" panose="02020603050405020304" pitchFamily="18" charset="0"/>
                <a:ea typeface="Calibri" panose="020F0502020204030204" pitchFamily="34" charset="0"/>
              </a:rPr>
              <a:t>(ii) Non-</a:t>
            </a:r>
            <a:r>
              <a:rPr lang="en-US" sz="3600" dirty="0" err="1">
                <a:effectLst/>
                <a:latin typeface="Times New Roman" panose="02020603050405020304" pitchFamily="18" charset="0"/>
                <a:ea typeface="Calibri" panose="020F0502020204030204" pitchFamily="34" charset="0"/>
              </a:rPr>
              <a:t>ionising</a:t>
            </a:r>
            <a:r>
              <a:rPr lang="en-US" sz="3600" dirty="0">
                <a:effectLst/>
                <a:latin typeface="Times New Roman" panose="02020603050405020304" pitchFamily="18" charset="0"/>
                <a:ea typeface="Calibri" panose="020F0502020204030204" pitchFamily="34" charset="0"/>
              </a:rPr>
              <a:t> solvents. </a:t>
            </a:r>
          </a:p>
          <a:p>
            <a:pPr algn="just"/>
            <a:r>
              <a:rPr lang="en-US" sz="3600" dirty="0">
                <a:effectLst/>
                <a:latin typeface="Times New Roman" panose="02020603050405020304" pitchFamily="18" charset="0"/>
                <a:ea typeface="Calibri" panose="020F0502020204030204" pitchFamily="34" charset="0"/>
              </a:rPr>
              <a:t>3. Another classification is aqueous and non-aqueous solvents.</a:t>
            </a: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004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370C99-8AC2-B95C-6765-961827100DD4}"/>
                  </a:ext>
                </a:extLst>
              </p:cNvPr>
              <p:cNvSpPr txBox="1"/>
              <p:nvPr/>
            </p:nvSpPr>
            <p:spPr>
              <a:xfrm>
                <a:off x="457200" y="-76200"/>
                <a:ext cx="8382000" cy="6186309"/>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IN"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Auto ionization of some common protonic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OH</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HF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HF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[HF</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strongest H bond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COOH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CH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Auto ionization of some common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nonprotonic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or aprotic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BrF</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(Base</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B370C99-8AC2-B95C-6765-961827100DD4}"/>
                  </a:ext>
                </a:extLst>
              </p:cNvPr>
              <p:cNvSpPr txBox="1">
                <a:spLocks noRot="1" noChangeAspect="1" noMove="1" noResize="1" noEditPoints="1" noAdjustHandles="1" noChangeArrowheads="1" noChangeShapeType="1" noTextEdit="1"/>
              </p:cNvSpPr>
              <p:nvPr/>
            </p:nvSpPr>
            <p:spPr>
              <a:xfrm>
                <a:off x="457200" y="-76200"/>
                <a:ext cx="8382000" cy="6186309"/>
              </a:xfrm>
              <a:prstGeom prst="rect">
                <a:avLst/>
              </a:prstGeom>
              <a:blipFill>
                <a:blip r:embed="rId2"/>
                <a:stretch>
                  <a:fillRect l="-1455" t="-985" b="-1182"/>
                </a:stretch>
              </a:blipFill>
            </p:spPr>
            <p:txBody>
              <a:bodyPr/>
              <a:lstStyle/>
              <a:p>
                <a:r>
                  <a:rPr lang="en-IN">
                    <a:noFill/>
                  </a:rPr>
                  <a:t> </a:t>
                </a:r>
              </a:p>
            </p:txBody>
          </p:sp>
        </mc:Fallback>
      </mc:AlternateContent>
    </p:spTree>
    <p:extLst>
      <p:ext uri="{BB962C8B-B14F-4D97-AF65-F5344CB8AC3E}">
        <p14:creationId xmlns:p14="http://schemas.microsoft.com/office/powerpoint/2010/main" val="808824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AB5914-C665-35B0-4250-9D4DA4F7F509}"/>
                  </a:ext>
                </a:extLst>
              </p:cNvPr>
              <p:cNvSpPr txBox="1"/>
              <p:nvPr/>
            </p:nvSpPr>
            <p:spPr>
              <a:xfrm>
                <a:off x="457200" y="228600"/>
                <a:ext cx="8305800" cy="6288901"/>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Acid-base (or salt formation or neutralization) reaction in liquid NH</a:t>
                </a:r>
                <a:r>
                  <a:rPr lang="en-US" sz="28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p>
              <a:p>
                <a:pPr algn="just"/>
                <a:endParaRPr lang="en-US" sz="2800" b="1" baseline="-25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(Acid) Cl</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K</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(Base)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above equation can be written ionically as: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(Acid) + KNH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KNO</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+ 2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 (Acid) + KNH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+ 4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(Acid) + PbNH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(Base)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PbI</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(salt) + 3 NH</a:t>
                </a:r>
                <a:r>
                  <a:rPr lang="en-US" sz="2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(Solvent)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59AB5914-C665-35B0-4250-9D4DA4F7F509}"/>
                  </a:ext>
                </a:extLst>
              </p:cNvPr>
              <p:cNvSpPr txBox="1">
                <a:spLocks noRot="1" noChangeAspect="1" noMove="1" noResize="1" noEditPoints="1" noAdjustHandles="1" noChangeArrowheads="1" noChangeShapeType="1" noTextEdit="1"/>
              </p:cNvSpPr>
              <p:nvPr/>
            </p:nvSpPr>
            <p:spPr>
              <a:xfrm>
                <a:off x="457200" y="228600"/>
                <a:ext cx="8305800" cy="6288901"/>
              </a:xfrm>
              <a:prstGeom prst="rect">
                <a:avLst/>
              </a:prstGeom>
              <a:blipFill>
                <a:blip r:embed="rId2"/>
                <a:stretch>
                  <a:fillRect l="-1467" t="-776" r="-1394" b="-1649"/>
                </a:stretch>
              </a:blipFill>
            </p:spPr>
            <p:txBody>
              <a:bodyPr/>
              <a:lstStyle/>
              <a:p>
                <a:r>
                  <a:rPr lang="en-IN">
                    <a:noFill/>
                  </a:rPr>
                  <a:t> </a:t>
                </a:r>
              </a:p>
            </p:txBody>
          </p:sp>
        </mc:Fallback>
      </mc:AlternateContent>
    </p:spTree>
    <p:extLst>
      <p:ext uri="{BB962C8B-B14F-4D97-AF65-F5344CB8AC3E}">
        <p14:creationId xmlns:p14="http://schemas.microsoft.com/office/powerpoint/2010/main" val="335390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B5914-C665-35B0-4250-9D4DA4F7F509}"/>
              </a:ext>
            </a:extLst>
          </p:cNvPr>
          <p:cNvSpPr txBox="1"/>
          <p:nvPr/>
        </p:nvSpPr>
        <p:spPr>
          <a:xfrm>
            <a:off x="457200" y="228600"/>
            <a:ext cx="8305800" cy="5892511"/>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SOLVENT SYSTEM DEFINITION</a:t>
            </a:r>
          </a:p>
          <a:p>
            <a:pPr algn="ct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i="1" dirty="0">
                <a:solidFill>
                  <a:srgbClr val="000000"/>
                </a:solidFill>
                <a:effectLst/>
                <a:latin typeface="Cambria" panose="02040503050406030204" pitchFamily="18" charset="0"/>
                <a:ea typeface="Arial Unicode MS"/>
              </a:rPr>
              <a:t>Limitations Solvent System Concept </a:t>
            </a:r>
            <a:endParaRPr lang="en-IN" sz="3200" dirty="0">
              <a:effectLst/>
              <a:latin typeface="Times New Roman" panose="02020603050405020304" pitchFamily="18" charset="0"/>
              <a:ea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The definition of acids and bases is based on the nature of the solvent cation and solvent anion obtained by auto-ionization of the solvent.</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Acid base reaction taking place in the absence of a solvent can’t be explained.</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a:p>
            <a:pPr marL="342900" lvl="0" indent="-342900" algn="just">
              <a:buFont typeface="+mj-lt"/>
              <a:buAutoNum type="arabicPeriod"/>
              <a:tabLst>
                <a:tab pos="400050" algn="l"/>
              </a:tabLst>
            </a:pPr>
            <a:r>
              <a:rPr lang="en-US" sz="3200" dirty="0">
                <a:solidFill>
                  <a:srgbClr val="000000"/>
                </a:solidFill>
                <a:effectLst/>
                <a:uFill>
                  <a:solidFill>
                    <a:srgbClr val="000000"/>
                  </a:solidFill>
                </a:uFill>
                <a:latin typeface="Cambria" panose="02040503050406030204" pitchFamily="18" charset="0"/>
                <a:ea typeface="Arial Unicode MS"/>
                <a:cs typeface="Arial Unicode MS"/>
              </a:rPr>
              <a:t>The concept can’t account for the acid-base reaction occurring in non-ionizing solvents like C</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6</a:t>
            </a:r>
            <a:r>
              <a:rPr lang="en-US" sz="3200" dirty="0">
                <a:solidFill>
                  <a:srgbClr val="000000"/>
                </a:solidFill>
                <a:effectLst/>
                <a:uFill>
                  <a:solidFill>
                    <a:srgbClr val="000000"/>
                  </a:solidFill>
                </a:uFill>
                <a:latin typeface="Cambria" panose="02040503050406030204" pitchFamily="18" charset="0"/>
                <a:ea typeface="Arial Unicode MS"/>
                <a:cs typeface="Arial Unicode MS"/>
              </a:rPr>
              <a:t>H</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6</a:t>
            </a:r>
            <a:r>
              <a:rPr lang="en-US" sz="3200" dirty="0">
                <a:solidFill>
                  <a:srgbClr val="000000"/>
                </a:solidFill>
                <a:effectLst/>
                <a:uFill>
                  <a:solidFill>
                    <a:srgbClr val="000000"/>
                  </a:solidFill>
                </a:uFill>
                <a:latin typeface="Cambria" panose="02040503050406030204" pitchFamily="18" charset="0"/>
                <a:ea typeface="Arial Unicode MS"/>
                <a:cs typeface="Arial Unicode MS"/>
              </a:rPr>
              <a:t>, CHCl</a:t>
            </a:r>
            <a:r>
              <a:rPr lang="en-US" sz="3200" baseline="-25000" dirty="0">
                <a:solidFill>
                  <a:srgbClr val="000000"/>
                </a:solidFill>
                <a:effectLst/>
                <a:uFill>
                  <a:solidFill>
                    <a:srgbClr val="000000"/>
                  </a:solidFill>
                </a:uFill>
                <a:latin typeface="Cambria" panose="02040503050406030204" pitchFamily="18" charset="0"/>
                <a:ea typeface="Arial Unicode MS"/>
                <a:cs typeface="Arial Unicode MS"/>
              </a:rPr>
              <a:t>3</a:t>
            </a:r>
            <a:r>
              <a:rPr lang="en-US" sz="3200" b="1" dirty="0">
                <a:solidFill>
                  <a:srgbClr val="000000"/>
                </a:solidFill>
                <a:effectLst/>
                <a:uFill>
                  <a:solidFill>
                    <a:srgbClr val="000000"/>
                  </a:solidFill>
                </a:uFill>
                <a:latin typeface="Cambria" panose="02040503050406030204" pitchFamily="18" charset="0"/>
                <a:ea typeface="Arial Unicode MS"/>
                <a:cs typeface="Arial Unicode MS"/>
              </a:rPr>
              <a:t> </a:t>
            </a:r>
            <a:endParaRPr lang="en-IN" sz="3200" dirty="0">
              <a:solidFill>
                <a:srgbClr val="000000"/>
              </a:solidFill>
              <a:effectLst/>
              <a:uFill>
                <a:solidFill>
                  <a:srgbClr val="000000"/>
                </a:solidFill>
              </a:uFill>
              <a:latin typeface="Cambria" panose="02040503050406030204" pitchFamily="18" charset="0"/>
              <a:ea typeface="Arial Unicode MS"/>
              <a:cs typeface="Arial Unicode MS"/>
            </a:endParaRPr>
          </a:p>
        </p:txBody>
      </p:sp>
    </p:spTree>
    <p:extLst>
      <p:ext uri="{BB962C8B-B14F-4D97-AF65-F5344CB8AC3E}">
        <p14:creationId xmlns:p14="http://schemas.microsoft.com/office/powerpoint/2010/main" val="2637069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E661E-2C4A-FF02-0602-97A7C6E1A07D}"/>
              </a:ext>
            </a:extLst>
          </p:cNvPr>
          <p:cNvSpPr txBox="1"/>
          <p:nvPr/>
        </p:nvSpPr>
        <p:spPr>
          <a:xfrm>
            <a:off x="228600" y="69145"/>
            <a:ext cx="8686800" cy="6771084"/>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 (1934)</a:t>
            </a: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concept extends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generalises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idea of Lewis acid-base concept. It does not get confined within the domain of electron pair donation and acceptance. According to this definition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Acid: A substance capable of accepting anions or electrons or giving up cations, and a base is a substance which can combine with the cations or give up anions or electrons. </a:t>
            </a:r>
            <a:endParaRPr lang="en-IN"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Base: A substance which combines with cations or give up anions or electrons. </a:t>
            </a:r>
            <a:endParaRPr lang="en-IN"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IN" sz="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 the redox reactions (i.e. electron transfer reactions) are also regarded as acid-base reactions.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Both the Lewis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concepts are identical in terms of kind but they may differ on the degree of the process.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Lewis acid-base interactions, the donated electron pair is commonly shared by the reactants in the adduct but 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 the electrons might by completely or partially transferred.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10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BE661E-2C4A-FF02-0602-97A7C6E1A07D}"/>
                  </a:ext>
                </a:extLst>
              </p:cNvPr>
              <p:cNvSpPr txBox="1"/>
              <p:nvPr/>
            </p:nvSpPr>
            <p:spPr>
              <a:xfrm>
                <a:off x="228600" y="76200"/>
                <a:ext cx="8686800" cy="6667466"/>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 </a:t>
                </a:r>
              </a:p>
              <a:p>
                <a:pPr algn="ct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 are some reactions which may be considered as redox reactions (i.e.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acid-base reactions) as well as Lewis acid-base adduct formations. These are,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 : S</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Practically,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Usanovich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concept includes all the reactions as acid-base reactions. These are illustrated by considering some specific examples.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SiO</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takes up the anion, </a:t>
                </a:r>
                <a14:m>
                  <m:oMath xmlns:m="http://schemas.openxmlformats.org/officeDocument/2006/math">
                    <m:sSup>
                      <m:s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p>
                        <m:r>
                          <a:rPr lang="en-US" sz="2400">
                            <a:effectLst/>
                            <a:latin typeface="Cambria Math" panose="02040503050406030204" pitchFamily="18" charset="0"/>
                            <a:ea typeface="Calibri" panose="020F0502020204030204" pitchFamily="34" charset="0"/>
                            <a:cs typeface="Times New Roman" panose="02020603050405020304" pitchFamily="18" charset="0"/>
                          </a:rPr>
                          <m:t>2</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given up by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+ 6CN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Fe</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CN</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6</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4</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combines with the anion CN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(iii) 2Fe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Sn²+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(Here 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gives up electrons which are taken up by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Thus Sn</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acts as a base while Fe</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acts as an acid)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3BE661E-2C4A-FF02-0602-97A7C6E1A07D}"/>
                  </a:ext>
                </a:extLst>
              </p:cNvPr>
              <p:cNvSpPr txBox="1">
                <a:spLocks noRot="1" noChangeAspect="1" noMove="1" noResize="1" noEditPoints="1" noAdjustHandles="1" noChangeArrowheads="1" noChangeShapeType="1" noTextEdit="1"/>
              </p:cNvSpPr>
              <p:nvPr/>
            </p:nvSpPr>
            <p:spPr>
              <a:xfrm>
                <a:off x="228600" y="76200"/>
                <a:ext cx="8686800" cy="6667466"/>
              </a:xfrm>
              <a:prstGeom prst="rect">
                <a:avLst/>
              </a:prstGeom>
              <a:blipFill>
                <a:blip r:embed="rId2"/>
                <a:stretch>
                  <a:fillRect l="-1123" t="-732" r="-1053"/>
                </a:stretch>
              </a:blipFill>
            </p:spPr>
            <p:txBody>
              <a:bodyPr/>
              <a:lstStyle/>
              <a:p>
                <a:r>
                  <a:rPr lang="en-IN">
                    <a:noFill/>
                  </a:rPr>
                  <a:t> </a:t>
                </a:r>
              </a:p>
            </p:txBody>
          </p:sp>
        </mc:Fallback>
      </mc:AlternateContent>
    </p:spTree>
    <p:extLst>
      <p:ext uri="{BB962C8B-B14F-4D97-AF65-F5344CB8AC3E}">
        <p14:creationId xmlns:p14="http://schemas.microsoft.com/office/powerpoint/2010/main" val="4310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D8EB-6108-A940-A472-82A8C6C5C576}"/>
              </a:ext>
            </a:extLst>
          </p:cNvPr>
          <p:cNvSpPr>
            <a:spLocks noGrp="1"/>
          </p:cNvSpPr>
          <p:nvPr>
            <p:ph type="title"/>
          </p:nvPr>
        </p:nvSpPr>
        <p:spPr>
          <a:xfrm>
            <a:off x="685800" y="288926"/>
            <a:ext cx="7886700" cy="701674"/>
          </a:xfrm>
        </p:spPr>
        <p:txBody>
          <a:bodyPr>
            <a:normAutofit fontScale="90000"/>
          </a:bodyPr>
          <a:lstStyle/>
          <a:p>
            <a:pPr algn="ctr"/>
            <a:b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rgbClr val="C00000"/>
                </a:solidFill>
                <a:effectLst>
                  <a:outerShdw blurRad="38100" dist="38100" dir="2700000" algn="tl">
                    <a:srgbClr val="C0C0C0"/>
                  </a:outerShdw>
                </a:effectLst>
                <a:latin typeface="Arial" charset="0"/>
              </a:rPr>
              <a:t>ARRHENIUS THEORY (1883)</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298E1295-DADA-E75C-658E-D023E88A1943}"/>
              </a:ext>
            </a:extLst>
          </p:cNvPr>
          <p:cNvSpPr>
            <a:spLocks noGrp="1"/>
          </p:cNvSpPr>
          <p:nvPr>
            <p:ph idx="1"/>
          </p:nvPr>
        </p:nvSpPr>
        <p:spPr>
          <a:xfrm>
            <a:off x="628650" y="808036"/>
            <a:ext cx="8058150" cy="5364163"/>
          </a:xfrm>
        </p:spPr>
        <p:txBody>
          <a:bodyPr>
            <a:normAutofit fontScale="25000" lnSpcReduction="20000"/>
          </a:bodyPr>
          <a:lstStyle/>
          <a:p>
            <a:pPr marL="0" indent="0">
              <a:buNone/>
            </a:pP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2800" b="1" dirty="0">
                <a:effectLst/>
                <a:latin typeface="Times New Roman" panose="02020603050405020304" pitchFamily="18" charset="0"/>
                <a:ea typeface="Calibri" panose="020F0502020204030204" pitchFamily="34" charset="0"/>
                <a:cs typeface="Times New Roman" panose="02020603050405020304" pitchFamily="18" charset="0"/>
              </a:rPr>
              <a:t>Limitations of the concept </a:t>
            </a:r>
          </a:p>
          <a:p>
            <a:pPr marL="0" indent="0" algn="just">
              <a:buNone/>
            </a:pPr>
            <a:endParaRPr lang="en-IN"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1. The idea gets confined in aqueous media only but many acid-base reactions in nonaqueous media are well known.</a:t>
            </a:r>
          </a:p>
          <a:p>
            <a:pPr marL="0" indent="0" algn="just">
              <a:buNone/>
            </a:pPr>
            <a:endParaRPr lang="en-IN"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2. Many compounds like SO</a:t>
            </a:r>
            <a:r>
              <a:rPr lang="en-US" sz="1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1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etc. are not been considered as acid according to Arrhenius theory since they do not have any hydrogen, but can generate H</a:t>
            </a:r>
            <a:r>
              <a:rPr lang="en-US" sz="1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in aqueous media. Similarly, many non-hydroxylic compounds like NH</a:t>
            </a:r>
            <a:r>
              <a:rPr lang="en-US" sz="1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Na</a:t>
            </a:r>
            <a:r>
              <a:rPr lang="en-US" sz="1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CO</a:t>
            </a:r>
            <a:r>
              <a:rPr lang="en-US" sz="12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etc. also are not been considered as base according to Arrhenius theory since they are non-hydroxylic compound, but can generate OH</a:t>
            </a:r>
            <a:r>
              <a:rPr lang="en-US" sz="128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800" dirty="0">
                <a:effectLst/>
                <a:latin typeface="Times New Roman" panose="02020603050405020304" pitchFamily="18" charset="0"/>
                <a:ea typeface="Calibri" panose="020F0502020204030204" pitchFamily="34" charset="0"/>
                <a:cs typeface="Times New Roman" panose="02020603050405020304" pitchFamily="18" charset="0"/>
              </a:rPr>
              <a:t> in aqueous media</a:t>
            </a:r>
            <a:endParaRPr lang="en-IN" sz="1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7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83287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BE661E-2C4A-FF02-0602-97A7C6E1A07D}"/>
                  </a:ext>
                </a:extLst>
              </p:cNvPr>
              <p:cNvSpPr txBox="1"/>
              <p:nvPr/>
            </p:nvSpPr>
            <p:spPr>
              <a:xfrm>
                <a:off x="228600" y="123567"/>
                <a:ext cx="8686800" cy="6935232"/>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USANOVICH CONCEPT</a:t>
                </a:r>
                <a:endParaRPr lang="en-IN"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8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Merits of the concept: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can extend the concept of acid-base interaction in both protic and aprotic solvents.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Demerits of the concept: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It pays an excessive attention to the idea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solvents ignoring the other physical and chemical properties of the solvents. It even ignores the properties arising from the dielectric constant which in fact, determines the possibility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SO₂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been regarded as an acid and the reaction between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Na</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has been treated as an acid-base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neutralisation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reaction. But unfortunately, there is no convincing evidence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favour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existence of 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ion in liquid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If SOCl2 is added in *SO₂ (in which the sulfur site is tagged) then it is expected that the exchange between the tagged an untagged sulfur would occur as follows: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2*SO₂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a:t>
                </a:r>
                <a14:m>
                  <m:oMath xmlns:m="http://schemas.openxmlformats.org/officeDocument/2006/math">
                    <m:sSubSup>
                      <m:sSub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SOCl</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+ 2C</a:t>
                </a:r>
                <a14:m>
                  <m:oMath xmlns:m="http://schemas.openxmlformats.org/officeDocument/2006/math">
                    <m:sSup>
                      <m:s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*S</a:t>
                </a:r>
                <a14:m>
                  <m:oMath xmlns:m="http://schemas.openxmlformats.org/officeDocument/2006/math">
                    <m:sSubSup>
                      <m:sSub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*SO₂; *SO</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+ 2C</a:t>
                </a:r>
                <a14:m>
                  <m:oMath xmlns:m="http://schemas.openxmlformats.org/officeDocument/2006/math">
                    <m:sSup>
                      <m:s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SOCl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₂</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unfortunately, no such exchange is noticed. It questions the validity of the mode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shown above.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Physically, for the solvent like SO</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having a low dielectric constant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Ɛ</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15.6</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Ɛ</m:t>
                    </m:r>
                  </m:oMath>
                </a14:m>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autoionisation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leading to the highly charged ionic species is highly unlikely. Thus the solver concept appears tenable only for the solvents having very high dielectric constants (e.g.</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 = 80).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 It cannot explain many acid-base reactions occurring in the absence of any solvent.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(iii) Many acid-base reactions involving the neutral molecules cannot be explained in this model.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3BE661E-2C4A-FF02-0602-97A7C6E1A07D}"/>
                  </a:ext>
                </a:extLst>
              </p:cNvPr>
              <p:cNvSpPr txBox="1">
                <a:spLocks noRot="1" noChangeAspect="1" noMove="1" noResize="1" noEditPoints="1" noAdjustHandles="1" noChangeArrowheads="1" noChangeShapeType="1" noTextEdit="1"/>
              </p:cNvSpPr>
              <p:nvPr/>
            </p:nvSpPr>
            <p:spPr>
              <a:xfrm>
                <a:off x="228600" y="123567"/>
                <a:ext cx="8686800" cy="6935232"/>
              </a:xfrm>
              <a:prstGeom prst="rect">
                <a:avLst/>
              </a:prstGeom>
              <a:blipFill>
                <a:blip r:embed="rId2"/>
                <a:stretch>
                  <a:fillRect l="-632" t="-791" r="-561"/>
                </a:stretch>
              </a:blipFill>
            </p:spPr>
            <p:txBody>
              <a:bodyPr/>
              <a:lstStyle/>
              <a:p>
                <a:r>
                  <a:rPr lang="en-IN">
                    <a:noFill/>
                  </a:rPr>
                  <a:t> </a:t>
                </a:r>
              </a:p>
            </p:txBody>
          </p:sp>
        </mc:Fallback>
      </mc:AlternateContent>
    </p:spTree>
    <p:extLst>
      <p:ext uri="{BB962C8B-B14F-4D97-AF65-F5344CB8AC3E}">
        <p14:creationId xmlns:p14="http://schemas.microsoft.com/office/powerpoint/2010/main" val="3843330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9FD0C-64EE-2AD1-D70C-B58290961522}"/>
              </a:ext>
            </a:extLst>
          </p:cNvPr>
          <p:cNvSpPr txBox="1"/>
          <p:nvPr/>
        </p:nvSpPr>
        <p:spPr>
          <a:xfrm>
            <a:off x="304800" y="152400"/>
            <a:ext cx="8610600" cy="6124754"/>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 GENERALISED CONCEPT OF ACIDS AND BASES</a:t>
            </a:r>
            <a:endParaRPr lang="en-IN"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All the theories basically sound the same fundamental tone. An acid is defined as a positive ion (which may be a proton or the cation of the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autoionised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products of the solvent) donor or the acceptor of a negative ion (which may be simple electron(s) or electron pair or anions). Similarly, a base is defined as a negative ion donor or as a positive ion acceptor.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 we can conclude that the positive character of a species measures its acid function and it decreases in a reaction with a base, while the negative character of a species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characterises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its basic function which decrease in a reaction with an acid. Thus the species having the highest positive charge density is the strongest acid while the species having the highest negative charge density is the strongest base.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525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C781C-9B6C-D0EF-BB14-E89F7300B39B}"/>
              </a:ext>
            </a:extLst>
          </p:cNvPr>
          <p:cNvSpPr txBox="1"/>
          <p:nvPr/>
        </p:nvSpPr>
        <p:spPr>
          <a:xfrm>
            <a:off x="381000" y="0"/>
            <a:ext cx="8382000" cy="6832640"/>
          </a:xfrm>
          <a:prstGeom prst="rect">
            <a:avLst/>
          </a:prstGeom>
          <a:noFill/>
        </p:spPr>
        <p:txBody>
          <a:bodyPr wrap="square">
            <a:spAutoFit/>
          </a:bodyPr>
          <a:lstStyle/>
          <a:p>
            <a:pPr algn="ct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CONCEPT OF ULTIMATE ACIDS AND BASES</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acidic or basic function can be interpreted in terms of positive or negative charge reacting site under consideration.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Hence, the species having the highest positive charge density is definitely the strongest acid.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Thus the proton appears to be the strongest one. But the bare proton never exists. It is too strong to coexist without interacting with a substance having some electron cloud. It can interact even with the weakest base like the noble gas atom.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Thus the protons are considered as the ultimate acids.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Similarly, the species having the highest negative charge density is the strongest base. Apparently, the bare electron i.e. the complement of the proton is the ultimate base. Though free electron can’t exist, solvated electron can exist.</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128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783908"/>
              </a:xfrm>
              <a:prstGeom prst="rect">
                <a:avLst/>
              </a:prstGeom>
              <a:noFill/>
            </p:spPr>
            <p:txBody>
              <a:bodyPr wrap="square">
                <a:spAutoFit/>
              </a:bodyPr>
              <a:lstStyle/>
              <a:p>
                <a:pPr lvl="0" algn="ctr">
                  <a:lnSpc>
                    <a:spcPct val="150000"/>
                  </a:lnSpc>
                </a:pPr>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lvl="0" algn="ctr">
                  <a:lnSpc>
                    <a:spcPct val="150000"/>
                  </a:lnSpc>
                </a:pPr>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pH scale is used to measure the acidity or alkalinity of a solution. </a:t>
                </a:r>
                <a:r>
                  <a:rPr lang="en-US" sz="2300" b="1" dirty="0">
                    <a:solidFill>
                      <a:srgbClr val="000000"/>
                    </a:solidFill>
                    <a:effectLst/>
                    <a:latin typeface="Times New Roman" panose="02020603050405020304" pitchFamily="18" charset="0"/>
                    <a:ea typeface="Arial Unicode MS"/>
                  </a:rPr>
                  <a:t>Sorensen</a:t>
                </a:r>
                <a:r>
                  <a:rPr lang="en-US" sz="2300" dirty="0">
                    <a:solidFill>
                      <a:srgbClr val="000000"/>
                    </a:solidFill>
                    <a:effectLst/>
                    <a:latin typeface="Times New Roman" panose="02020603050405020304" pitchFamily="18" charset="0"/>
                    <a:ea typeface="Arial Unicode MS"/>
                  </a:rPr>
                  <a:t> suggested a new way of expressing the concentration of H</a:t>
                </a:r>
                <a:r>
                  <a:rPr lang="en-US" sz="2300" baseline="30000" dirty="0">
                    <a:solidFill>
                      <a:srgbClr val="000000"/>
                    </a:solidFill>
                    <a:effectLst/>
                    <a:latin typeface="Times New Roman" panose="02020603050405020304" pitchFamily="18" charset="0"/>
                    <a:ea typeface="Arial Unicode MS"/>
                  </a:rPr>
                  <a:t>+</a:t>
                </a:r>
                <a:r>
                  <a:rPr lang="en-US" sz="2300" dirty="0">
                    <a:solidFill>
                      <a:srgbClr val="000000"/>
                    </a:solidFill>
                    <a:effectLst/>
                    <a:latin typeface="Times New Roman" panose="02020603050405020304" pitchFamily="18" charset="0"/>
                    <a:ea typeface="Arial Unicode MS"/>
                  </a:rPr>
                  <a:t> ion in logarithmic form. The pH of a solution is defined as the negative logarithm to base 10 of the activity (</a:t>
                </a:r>
                <a14:m>
                  <m:oMath xmlns:m="http://schemas.openxmlformats.org/officeDocument/2006/math">
                    <m:sSub>
                      <m:sSubPr>
                        <m:ctrlPr>
                          <a:rPr lang="en-IN" sz="2300" i="1">
                            <a:solidFill>
                              <a:srgbClr val="000000"/>
                            </a:solidFill>
                            <a:effectLst/>
                            <a:latin typeface="Cambria Math" panose="02040503050406030204" pitchFamily="18" charset="0"/>
                            <a:ea typeface="Arial Unicode MS"/>
                          </a:rPr>
                        </m:ctrlPr>
                      </m:sSubPr>
                      <m:e>
                        <m:r>
                          <m:rPr>
                            <m:sty m:val="p"/>
                          </m:rPr>
                          <a:rPr lang="en-US" sz="2300">
                            <a:solidFill>
                              <a:srgbClr val="000000"/>
                            </a:solidFill>
                            <a:effectLst/>
                            <a:latin typeface="Cambria Math" panose="02040503050406030204" pitchFamily="18" charset="0"/>
                            <a:ea typeface="Arial Unicode MS"/>
                          </a:rPr>
                          <m:t>a</m:t>
                        </m:r>
                      </m:e>
                      <m:sub>
                        <m:sSup>
                          <m:sSupPr>
                            <m:ctrlPr>
                              <a:rPr lang="en-IN" sz="2300" i="1">
                                <a:solidFill>
                                  <a:srgbClr val="000000"/>
                                </a:solidFill>
                                <a:effectLst/>
                                <a:latin typeface="Cambria Math" panose="02040503050406030204" pitchFamily="18" charset="0"/>
                                <a:ea typeface="Arial Unicode MS"/>
                              </a:rPr>
                            </m:ctrlPr>
                          </m:sSupPr>
                          <m:e>
                            <m:r>
                              <m:rPr>
                                <m:sty m:val="p"/>
                              </m:rPr>
                              <a:rPr lang="en-US" sz="2300">
                                <a:solidFill>
                                  <a:srgbClr val="000000"/>
                                </a:solidFill>
                                <a:effectLst/>
                                <a:latin typeface="Cambria Math" panose="02040503050406030204" pitchFamily="18" charset="0"/>
                                <a:ea typeface="Arial Unicode MS"/>
                              </a:rPr>
                              <m:t>H</m:t>
                            </m:r>
                          </m:e>
                          <m:sup>
                            <m:r>
                              <a:rPr lang="en-US" sz="2300">
                                <a:solidFill>
                                  <a:srgbClr val="000000"/>
                                </a:solidFill>
                                <a:effectLst/>
                                <a:latin typeface="Cambria Math" panose="02040503050406030204" pitchFamily="18" charset="0"/>
                                <a:ea typeface="Arial Unicode MS"/>
                              </a:rPr>
                              <m:t>+</m:t>
                            </m:r>
                          </m:sup>
                        </m:sSup>
                      </m:sub>
                    </m:sSub>
                  </m:oMath>
                </a14:m>
                <a:r>
                  <a:rPr lang="en-US" sz="2300" dirty="0">
                    <a:solidFill>
                      <a:srgbClr val="000000"/>
                    </a:solidFill>
                    <a:effectLst/>
                    <a:latin typeface="Times New Roman" panose="02020603050405020304" pitchFamily="18" charset="0"/>
                    <a:ea typeface="Arial Unicode MS"/>
                  </a:rPr>
                  <a:t>) of hydrogen ion.  </a:t>
                </a:r>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Arial Unicode MS"/>
                  </a:rPr>
                  <a:t>pH = -log</a:t>
                </a:r>
                <a:r>
                  <a:rPr lang="en-US" sz="2300" b="1" baseline="-25000" dirty="0">
                    <a:solidFill>
                      <a:srgbClr val="000000"/>
                    </a:solidFill>
                    <a:effectLst/>
                    <a:latin typeface="Times New Roman" panose="02020603050405020304" pitchFamily="18" charset="0"/>
                    <a:ea typeface="Arial Unicode MS"/>
                  </a:rPr>
                  <a:t>10</a:t>
                </a:r>
                <a:r>
                  <a:rPr lang="en-US" sz="23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or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b="1" i="1">
                            <a:solidFill>
                              <a:srgbClr val="000000"/>
                            </a:solidFill>
                            <a:effectLst/>
                            <a:latin typeface="Cambria Math" panose="02040503050406030204" pitchFamily="18" charset="0"/>
                            <a:ea typeface="Times New Roman" panose="02020603050405020304" pitchFamily="18" charset="0"/>
                          </a:rPr>
                        </m:ctrlPr>
                      </m:sSupPr>
                      <m:e>
                        <m:r>
                          <a:rPr lang="en-US" sz="2300" b="1" i="1">
                            <a:solidFill>
                              <a:srgbClr val="000000"/>
                            </a:solidFill>
                            <a:effectLst/>
                            <a:latin typeface="Cambria Math" panose="02040503050406030204" pitchFamily="18" charset="0"/>
                            <a:ea typeface="Times New Roman" panose="02020603050405020304" pitchFamily="18" charset="0"/>
                          </a:rPr>
                          <m:t>𝟏𝟎</m:t>
                        </m:r>
                      </m:e>
                      <m:sup>
                        <m:r>
                          <a:rPr lang="en-US" sz="2300" b="1" i="1">
                            <a:solidFill>
                              <a:srgbClr val="000000"/>
                            </a:solidFill>
                            <a:effectLst/>
                            <a:latin typeface="Cambria Math" panose="02040503050406030204" pitchFamily="18" charset="0"/>
                            <a:ea typeface="Times New Roman" panose="02020603050405020304" pitchFamily="18" charset="0"/>
                          </a:rPr>
                          <m:t>−</m:t>
                        </m:r>
                        <m:r>
                          <a:rPr lang="en-US" sz="2300" b="1" i="1">
                            <a:solidFill>
                              <a:srgbClr val="000000"/>
                            </a:solidFill>
                            <a:effectLst/>
                            <a:latin typeface="Cambria Math" panose="02040503050406030204" pitchFamily="18" charset="0"/>
                            <a:ea typeface="Times New Roman" panose="02020603050405020304" pitchFamily="18" charset="0"/>
                          </a:rPr>
                          <m:t>𝐩𝐇</m:t>
                        </m:r>
                      </m:sup>
                    </m:sSup>
                  </m:oMath>
                </a14:m>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Times New Roman" panose="02020603050405020304" pitchFamily="18" charset="0"/>
                  </a:rPr>
                  <a:t>At very dilute solution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𝐚</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𝐜</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r>
                  <a:rPr lang="en-US" sz="2300" b="1" dirty="0">
                    <a:solidFill>
                      <a:srgbClr val="000000"/>
                    </a:solidFill>
                    <a:effectLst/>
                    <a:latin typeface="Times New Roman" panose="02020603050405020304" pitchFamily="18" charset="0"/>
                    <a:ea typeface="Times New Roman" panose="02020603050405020304" pitchFamily="18" charset="0"/>
                  </a:rPr>
                  <a:t>, so at dilute solution we can write </a:t>
                </a:r>
                <a:endParaRPr lang="en-IN" sz="2300" dirty="0">
                  <a:effectLst/>
                  <a:latin typeface="Times New Roman" panose="02020603050405020304" pitchFamily="18" charset="0"/>
                  <a:ea typeface="Arial Unicode MS"/>
                </a:endParaRPr>
              </a:p>
              <a:p>
                <a:pPr>
                  <a:lnSpc>
                    <a:spcPct val="107000"/>
                  </a:lnSpc>
                  <a:spcAft>
                    <a:spcPts val="800"/>
                  </a:spcAft>
                </a:pPr>
                <a:r>
                  <a:rPr lang="en-US" sz="2300" b="1" dirty="0">
                    <a:solidFill>
                      <a:srgbClr val="000000"/>
                    </a:solidFill>
                    <a:effectLst/>
                    <a:latin typeface="Times New Roman" panose="02020603050405020304" pitchFamily="18" charset="0"/>
                    <a:ea typeface="Arial Unicode MS"/>
                  </a:rPr>
                  <a:t>pH = -log</a:t>
                </a:r>
                <a:r>
                  <a:rPr lang="en-US" sz="2300" b="1" baseline="-25000" dirty="0">
                    <a:solidFill>
                      <a:srgbClr val="000000"/>
                    </a:solidFill>
                    <a:effectLst/>
                    <a:latin typeface="Times New Roman" panose="02020603050405020304" pitchFamily="18" charset="0"/>
                    <a:ea typeface="Arial Unicode MS"/>
                  </a:rPr>
                  <a:t>10</a:t>
                </a:r>
                <a:r>
                  <a:rPr lang="en-US" sz="23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300" b="1" i="1">
                            <a:solidFill>
                              <a:srgbClr val="000000"/>
                            </a:solidFill>
                            <a:effectLst/>
                            <a:latin typeface="Cambria Math" panose="02040503050406030204" pitchFamily="18" charset="0"/>
                            <a:ea typeface="Arial Unicode MS"/>
                          </a:rPr>
                        </m:ctrlPr>
                      </m:sSubPr>
                      <m:e>
                        <m:r>
                          <a:rPr lang="en-US" sz="2300" b="1" i="1">
                            <a:solidFill>
                              <a:srgbClr val="000000"/>
                            </a:solidFill>
                            <a:effectLst/>
                            <a:latin typeface="Cambria Math" panose="02040503050406030204" pitchFamily="18" charset="0"/>
                            <a:ea typeface="Arial Unicode MS"/>
                          </a:rPr>
                          <m:t>𝐜</m:t>
                        </m:r>
                      </m:e>
                      <m:sub>
                        <m:sSup>
                          <m:sSupPr>
                            <m:ctrlPr>
                              <a:rPr lang="en-IN" sz="2300" b="1" i="1">
                                <a:solidFill>
                                  <a:srgbClr val="000000"/>
                                </a:solidFill>
                                <a:effectLst/>
                                <a:latin typeface="Cambria Math" panose="02040503050406030204" pitchFamily="18" charset="0"/>
                                <a:ea typeface="Arial Unicode MS"/>
                              </a:rPr>
                            </m:ctrlPr>
                          </m:sSupPr>
                          <m:e>
                            <m:r>
                              <a:rPr lang="en-US" sz="2300" b="1" i="1">
                                <a:solidFill>
                                  <a:srgbClr val="000000"/>
                                </a:solidFill>
                                <a:effectLst/>
                                <a:latin typeface="Cambria Math" panose="02040503050406030204" pitchFamily="18" charset="0"/>
                                <a:ea typeface="Arial Unicode MS"/>
                              </a:rPr>
                              <m:t>𝐇</m:t>
                            </m:r>
                          </m:e>
                          <m:sup>
                            <m:r>
                              <a:rPr lang="en-US" sz="2300" b="1">
                                <a:solidFill>
                                  <a:srgbClr val="000000"/>
                                </a:solidFill>
                                <a:effectLst/>
                                <a:latin typeface="Cambria Math" panose="02040503050406030204" pitchFamily="18" charset="0"/>
                                <a:ea typeface="Arial Unicode MS"/>
                              </a:rPr>
                              <m:t>+</m:t>
                            </m:r>
                          </m:sup>
                        </m:sSup>
                      </m:sub>
                    </m:sSub>
                  </m:oMath>
                </a14:m>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pH scale has been chosen arbitrarily from 0 to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r>
                  <a:rPr lang="en-US" sz="2300" dirty="0">
                    <a:solidFill>
                      <a:srgbClr val="000000"/>
                    </a:solidFill>
                    <a:effectLst/>
                    <a:latin typeface="Times New Roman" panose="02020603050405020304" pitchFamily="18" charset="0"/>
                    <a:ea typeface="Arial Unicode MS"/>
                  </a:rPr>
                  <a:t> (for AB)</a:t>
                </a:r>
                <a:r>
                  <a:rPr lang="en-US" sz="2300" baseline="-25000" dirty="0">
                    <a:solidFill>
                      <a:srgbClr val="000000"/>
                    </a:solidFill>
                    <a:effectLst/>
                    <a:latin typeface="Times New Roman" panose="02020603050405020304" pitchFamily="18" charset="0"/>
                    <a:ea typeface="Arial Unicode MS"/>
                  </a:rPr>
                  <a:t>. </a:t>
                </a:r>
                <a:r>
                  <a:rPr lang="en-US" sz="2300" dirty="0">
                    <a:solidFill>
                      <a:srgbClr val="000000"/>
                    </a:solidFill>
                    <a:effectLst/>
                    <a:latin typeface="Times New Roman" panose="02020603050405020304" pitchFamily="18" charset="0"/>
                    <a:ea typeface="Arial Unicode MS"/>
                  </a:rPr>
                  <a:t>The neutral point of the pH scale is </a:t>
                </a:r>
                <a14:m>
                  <m:oMath xmlns:m="http://schemas.openxmlformats.org/officeDocument/2006/math">
                    <m:f>
                      <m:fPr>
                        <m:ctrlPr>
                          <a:rPr lang="en-IN" sz="2300" i="1">
                            <a:solidFill>
                              <a:srgbClr val="000000"/>
                            </a:solidFill>
                            <a:effectLst/>
                            <a:latin typeface="Cambria Math" panose="02040503050406030204" pitchFamily="18" charset="0"/>
                            <a:ea typeface="Arial Unicode MS"/>
                          </a:rPr>
                        </m:ctrlPr>
                      </m:fPr>
                      <m:num>
                        <m:r>
                          <a:rPr lang="en-US" sz="2300">
                            <a:solidFill>
                              <a:srgbClr val="000000"/>
                            </a:solidFill>
                            <a:effectLst/>
                            <a:latin typeface="Cambria Math" panose="02040503050406030204" pitchFamily="18" charset="0"/>
                            <a:ea typeface="Arial Unicode MS"/>
                          </a:rPr>
                          <m:t>1</m:t>
                        </m:r>
                      </m:num>
                      <m:den>
                        <m:r>
                          <a:rPr lang="en-US" sz="2300">
                            <a:solidFill>
                              <a:srgbClr val="000000"/>
                            </a:solidFill>
                            <a:effectLst/>
                            <a:latin typeface="Cambria Math" panose="02040503050406030204" pitchFamily="18" charset="0"/>
                            <a:ea typeface="Arial Unicode MS"/>
                          </a:rPr>
                          <m:t>2</m:t>
                        </m:r>
                      </m:den>
                    </m:f>
                  </m:oMath>
                </a14:m>
                <a:r>
                  <a:rPr lang="en-US" sz="2300" dirty="0">
                    <a:solidFill>
                      <a:srgbClr val="000000"/>
                    </a:solidFill>
                    <a:effectLst/>
                    <a:latin typeface="Times New Roman" panose="02020603050405020304" pitchFamily="18" charset="0"/>
                    <a:ea typeface="Arial Unicode MS"/>
                  </a:rPr>
                  <a:t>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Where AB </a:t>
                </a:r>
                <a14:m>
                  <m:oMath xmlns:m="http://schemas.openxmlformats.org/officeDocument/2006/math">
                    <m:r>
                      <a:rPr lang="en-US" sz="2300">
                        <a:solidFill>
                          <a:srgbClr val="000000"/>
                        </a:solidFill>
                        <a:effectLst/>
                        <a:highlight>
                          <a:srgbClr val="FFFFFF"/>
                        </a:highlight>
                        <a:latin typeface="Cambria Math" panose="02040503050406030204" pitchFamily="18" charset="0"/>
                        <a:ea typeface="Arial Unicode MS"/>
                      </a:rPr>
                      <m:t>⇌</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A</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B</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K</a:t>
                </a:r>
                <a:r>
                  <a:rPr lang="en-US" sz="23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AB</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A</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B</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300" dirty="0" err="1">
                    <a:solidFill>
                      <a:srgbClr val="000000"/>
                    </a:solidFill>
                    <a:effectLst/>
                    <a:highlight>
                      <a:srgbClr val="FFFFFF"/>
                    </a:highlight>
                    <a:latin typeface="Times New Roman" panose="02020603050405020304" pitchFamily="18" charset="0"/>
                    <a:ea typeface="Times New Roman" panose="02020603050405020304" pitchFamily="18" charset="0"/>
                  </a:rPr>
                  <a:t>pA</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300" dirty="0" err="1">
                    <a:solidFill>
                      <a:srgbClr val="000000"/>
                    </a:solidFill>
                    <a:effectLst/>
                    <a:highlight>
                      <a:srgbClr val="FFFFFF"/>
                    </a:highlight>
                    <a:latin typeface="Times New Roman" panose="02020603050405020304" pitchFamily="18" charset="0"/>
                    <a:ea typeface="Times New Roman" panose="02020603050405020304" pitchFamily="18" charset="0"/>
                  </a:rPr>
                  <a:t>pB</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AB</a:t>
                </a:r>
                <a:endParaRPr lang="en-IN" sz="2300" dirty="0">
                  <a:effectLst/>
                  <a:latin typeface="Times New Roman" panose="02020603050405020304" pitchFamily="18" charset="0"/>
                  <a:ea typeface="Arial Unicode MS"/>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Unicode MS"/>
                  </a:rPr>
                  <a:t>For H</a:t>
                </a:r>
                <a:r>
                  <a:rPr lang="en-US" sz="2300" baseline="-25000" dirty="0">
                    <a:solidFill>
                      <a:srgbClr val="000000"/>
                    </a:solidFill>
                    <a:effectLst/>
                    <a:latin typeface="Times New Roman" panose="02020603050405020304" pitchFamily="18" charset="0"/>
                    <a:ea typeface="Arial Unicode MS"/>
                  </a:rPr>
                  <a:t>2</a:t>
                </a:r>
                <a:r>
                  <a:rPr lang="en-US" sz="2300" dirty="0">
                    <a:solidFill>
                      <a:srgbClr val="000000"/>
                    </a:solidFill>
                    <a:effectLst/>
                    <a:latin typeface="Times New Roman" panose="02020603050405020304" pitchFamily="18" charset="0"/>
                    <a:ea typeface="Arial Unicode MS"/>
                  </a:rPr>
                  <a:t>O, H</a:t>
                </a:r>
                <a:r>
                  <a:rPr lang="en-US" sz="2300" baseline="-25000" dirty="0">
                    <a:solidFill>
                      <a:srgbClr val="000000"/>
                    </a:solidFill>
                    <a:effectLst/>
                    <a:latin typeface="Times New Roman" panose="02020603050405020304" pitchFamily="18" charset="0"/>
                    <a:ea typeface="Arial Unicode MS"/>
                  </a:rPr>
                  <a:t>2</a:t>
                </a:r>
                <a:r>
                  <a:rPr lang="en-US" sz="2300" dirty="0">
                    <a:solidFill>
                      <a:srgbClr val="000000"/>
                    </a:solidFill>
                    <a:effectLst/>
                    <a:latin typeface="Times New Roman" panose="02020603050405020304" pitchFamily="18" charset="0"/>
                    <a:ea typeface="Arial Unicode MS"/>
                  </a:rPr>
                  <a:t>O </a:t>
                </a:r>
                <a14:m>
                  <m:oMath xmlns:m="http://schemas.openxmlformats.org/officeDocument/2006/math">
                    <m:r>
                      <a:rPr lang="en-US" sz="2300">
                        <a:solidFill>
                          <a:srgbClr val="000000"/>
                        </a:solidFill>
                        <a:effectLst/>
                        <a:highlight>
                          <a:srgbClr val="FFFFFF"/>
                        </a:highlight>
                        <a:latin typeface="Cambria Math" panose="02040503050406030204" pitchFamily="18" charset="0"/>
                        <a:ea typeface="Arial Unicode MS"/>
                      </a:rPr>
                      <m:t>⇌</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3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K</a:t>
                </a:r>
                <a:r>
                  <a:rPr lang="en-US" sz="23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H2O</a:t>
                </a:r>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H</m:t>
                    </m:r>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3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3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3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300" dirty="0">
                    <a:solidFill>
                      <a:srgbClr val="000000"/>
                    </a:solidFill>
                    <a:effectLst/>
                    <a:highlight>
                      <a:srgbClr val="FFFFFF"/>
                    </a:highlight>
                    <a:latin typeface="Times New Roman" panose="02020603050405020304" pitchFamily="18" charset="0"/>
                    <a:ea typeface="Times New Roman" panose="02020603050405020304" pitchFamily="18" charset="0"/>
                  </a:rPr>
                  <a:t>]; pH + pOH = </a:t>
                </a:r>
                <a:r>
                  <a:rPr lang="en-US" sz="2300" dirty="0" err="1">
                    <a:solidFill>
                      <a:srgbClr val="000000"/>
                    </a:solidFill>
                    <a:effectLst/>
                    <a:latin typeface="Times New Roman" panose="02020603050405020304" pitchFamily="18" charset="0"/>
                    <a:ea typeface="Arial Unicode MS"/>
                  </a:rPr>
                  <a:t>pK</a:t>
                </a:r>
                <a:r>
                  <a:rPr lang="en-US" sz="2300" baseline="-25000" dirty="0" err="1">
                    <a:solidFill>
                      <a:srgbClr val="000000"/>
                    </a:solidFill>
                    <a:effectLst/>
                    <a:latin typeface="Times New Roman" panose="02020603050405020304" pitchFamily="18" charset="0"/>
                    <a:ea typeface="Arial Unicode MS"/>
                  </a:rPr>
                  <a:t>w</a:t>
                </a:r>
                <a:endParaRPr lang="en-IN" sz="23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7691E5C8-7E5E-CF9E-EFD9-41F42ADCE2C2}"/>
                  </a:ext>
                </a:extLst>
              </p:cNvPr>
              <p:cNvSpPr txBox="1">
                <a:spLocks noRot="1" noChangeAspect="1" noMove="1" noResize="1" noEditPoints="1" noAdjustHandles="1" noChangeArrowheads="1" noChangeShapeType="1" noTextEdit="1"/>
              </p:cNvSpPr>
              <p:nvPr/>
            </p:nvSpPr>
            <p:spPr>
              <a:xfrm>
                <a:off x="533400" y="0"/>
                <a:ext cx="8229600" cy="6783908"/>
              </a:xfrm>
              <a:prstGeom prst="rect">
                <a:avLst/>
              </a:prstGeom>
              <a:blipFill>
                <a:blip r:embed="rId2"/>
                <a:stretch>
                  <a:fillRect l="-1111" r="-1037" b="-988"/>
                </a:stretch>
              </a:blipFill>
            </p:spPr>
            <p:txBody>
              <a:bodyPr/>
              <a:lstStyle/>
              <a:p>
                <a:r>
                  <a:rPr lang="en-IN">
                    <a:noFill/>
                  </a:rPr>
                  <a:t> </a:t>
                </a:r>
              </a:p>
            </p:txBody>
          </p:sp>
        </mc:Fallback>
      </mc:AlternateContent>
    </p:spTree>
    <p:extLst>
      <p:ext uri="{BB962C8B-B14F-4D97-AF65-F5344CB8AC3E}">
        <p14:creationId xmlns:p14="http://schemas.microsoft.com/office/powerpoint/2010/main" val="9129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462923"/>
              </a:xfrm>
              <a:prstGeom prst="rect">
                <a:avLst/>
              </a:prstGeom>
              <a:noFill/>
            </p:spPr>
            <p:txBody>
              <a:bodyPr wrap="square">
                <a:spAutoFit/>
              </a:bodyPr>
              <a:lstStyle/>
              <a:p>
                <a:pPr lvl="0" algn="ctr">
                  <a:lnSpc>
                    <a:spcPct val="150000"/>
                  </a:lnSpc>
                </a:pPr>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endParaRPr lang="en-US" sz="36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lvl="0"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The negative of the base -10 log of the 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concentration.</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pH = -log [H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or pH = log </a:t>
                </a:r>
                <a14:m>
                  <m:oMath xmlns:m="http://schemas.openxmlformats.org/officeDocument/2006/math">
                    <m:f>
                      <m:f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-pH</a:t>
                </a:r>
                <a:r>
                  <a:rPr lang="en-US" sz="2800" dirty="0">
                    <a:effectLst/>
                    <a:latin typeface="Times New Roman" panose="02020603050405020304" pitchFamily="18" charset="0"/>
                    <a:ea typeface="Calibri" panose="020F0502020204030204" pitchFamily="34" charset="0"/>
                    <a:cs typeface="Vrinda" panose="020B0502040204020203" pitchFamily="34" charset="0"/>
                  </a:rPr>
                  <a:t>, pOH =- log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Kw =</a:t>
                </a:r>
                <a14:m>
                  <m:oMath xmlns:m="http://schemas.openxmlformats.org/officeDocument/2006/math">
                    <m:rad>
                      <m:radPr>
                        <m:degHide m:val="on"/>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effectLst/>
                            <a:latin typeface="Cambria Math" panose="02040503050406030204" pitchFamily="18" charset="0"/>
                            <a:ea typeface="Calibri" panose="020F0502020204030204" pitchFamily="34" charset="0"/>
                            <a:cs typeface="Times New Roman" panose="02020603050405020304" pitchFamily="18" charset="0"/>
                          </a:rPr>
                          <m:t>1.0 </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−14</m:t>
                            </m:r>
                          </m:sup>
                        </m:sSup>
                      </m:e>
                    </m:rad>
                  </m:oMath>
                </a14:m>
                <a:r>
                  <a:rPr lang="en-US" sz="2800" dirty="0">
                    <a:effectLst/>
                    <a:latin typeface="Times New Roman" panose="02020603050405020304" pitchFamily="18" charset="0"/>
                    <a:ea typeface="Calibri" panose="020F0502020204030204" pitchFamily="34" charset="0"/>
                    <a:cs typeface="Vrinda" panose="020B0502040204020203" pitchFamily="34" charset="0"/>
                  </a:rPr>
                  <a:t>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t>
                </a:r>
                <a:r>
                  <a:rPr lang="en-US" sz="2800" baseline="30000" dirty="0">
                    <a:effectLst/>
                    <a:latin typeface="Times New Roman" panose="02020603050405020304" pitchFamily="18" charset="0"/>
                    <a:ea typeface="MS Mincho" panose="02020609040205080304" pitchFamily="49" charset="-128"/>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1.0 x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-7</a:t>
                </a:r>
                <a:r>
                  <a:rPr lang="en-US" sz="2800" dirty="0">
                    <a:effectLst/>
                    <a:latin typeface="Times New Roman" panose="02020603050405020304" pitchFamily="18" charset="0"/>
                    <a:ea typeface="Calibri" panose="020F0502020204030204" pitchFamily="34" charset="0"/>
                    <a:cs typeface="Vrinda" panose="020B0502040204020203" pitchFamily="34" charset="0"/>
                  </a:rPr>
                  <a:t> mol/L</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Ionic product of water (H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and OH</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ion concentrations) in pure water =10</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-7</a:t>
                </a:r>
                <a:r>
                  <a:rPr lang="en-US" sz="2800" dirty="0">
                    <a:effectLst/>
                    <a:latin typeface="Times New Roman" panose="02020603050405020304" pitchFamily="18" charset="0"/>
                    <a:ea typeface="Calibri" panose="020F0502020204030204" pitchFamily="34" charset="0"/>
                    <a:cs typeface="Vrinda" panose="020B0502040204020203" pitchFamily="34" charset="0"/>
                  </a:rPr>
                  <a:t> mol L</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-1</a:t>
                </a:r>
                <a:r>
                  <a:rPr lang="en-US" sz="2800" dirty="0">
                    <a:effectLst/>
                    <a:latin typeface="Times New Roman" panose="02020603050405020304" pitchFamily="18" charset="0"/>
                    <a:ea typeface="Calibri" panose="020F0502020204030204" pitchFamily="34" charset="0"/>
                    <a:cs typeface="Vrinda" panose="020B0502040204020203" pitchFamily="34" charset="0"/>
                  </a:rPr>
                  <a:t>at 25° C.</a:t>
                </a:r>
                <a:endParaRPr lang="en-IN" sz="28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7691E5C8-7E5E-CF9E-EFD9-41F42ADCE2C2}"/>
                  </a:ext>
                </a:extLst>
              </p:cNvPr>
              <p:cNvSpPr txBox="1">
                <a:spLocks noRot="1" noChangeAspect="1" noMove="1" noResize="1" noEditPoints="1" noAdjustHandles="1" noChangeArrowheads="1" noChangeShapeType="1" noTextEdit="1"/>
              </p:cNvSpPr>
              <p:nvPr/>
            </p:nvSpPr>
            <p:spPr>
              <a:xfrm>
                <a:off x="533400" y="0"/>
                <a:ext cx="8229600" cy="6462923"/>
              </a:xfrm>
              <a:prstGeom prst="rect">
                <a:avLst/>
              </a:prstGeom>
              <a:blipFill>
                <a:blip r:embed="rId2"/>
                <a:stretch>
                  <a:fillRect l="-1556" r="-1481" b="-1792"/>
                </a:stretch>
              </a:blipFill>
            </p:spPr>
            <p:txBody>
              <a:bodyPr/>
              <a:lstStyle/>
              <a:p>
                <a:r>
                  <a:rPr lang="en-IN">
                    <a:noFill/>
                  </a:rPr>
                  <a:t> </a:t>
                </a:r>
              </a:p>
            </p:txBody>
          </p:sp>
        </mc:Fallback>
      </mc:AlternateContent>
    </p:spTree>
    <p:extLst>
      <p:ext uri="{BB962C8B-B14F-4D97-AF65-F5344CB8AC3E}">
        <p14:creationId xmlns:p14="http://schemas.microsoft.com/office/powerpoint/2010/main" val="4124987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6822445"/>
              </a:xfrm>
              <a:prstGeom prst="rect">
                <a:avLst/>
              </a:prstGeom>
              <a:noFill/>
            </p:spPr>
            <p:txBody>
              <a:bodyPr wrap="square">
                <a:spAutoFit/>
              </a:bodyPr>
              <a:lstStyle/>
              <a:p>
                <a:pPr lvl="0" algn="ctr">
                  <a:lnSpc>
                    <a:spcPct val="150000"/>
                  </a:lnSpc>
                </a:pPr>
                <a:r>
                  <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In the same way, the activity (concentration for dilute solution) of </a:t>
                </a:r>
                <a14:m>
                  <m:oMath xmlns:m="http://schemas.openxmlformats.org/officeDocument/2006/math">
                    <m:sSup>
                      <m:sSupPr>
                        <m:ctrlPr>
                          <a:rPr lang="en-IN" sz="20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0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0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000" dirty="0">
                    <a:solidFill>
                      <a:srgbClr val="000000"/>
                    </a:solidFill>
                    <a:effectLst/>
                    <a:highlight>
                      <a:srgbClr val="FFFFFF"/>
                    </a:highlight>
                    <a:latin typeface="Times New Roman" panose="02020603050405020304" pitchFamily="18" charset="0"/>
                    <a:ea typeface="Times New Roman" panose="02020603050405020304" pitchFamily="18" charset="0"/>
                  </a:rPr>
                  <a:t> ion can be represented as pOH. We can form a pOH scale like the pH scale.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highlight>
                      <a:srgbClr val="FFFFFF"/>
                    </a:highlight>
                    <a:latin typeface="Times New Roman" panose="02020603050405020304" pitchFamily="18" charset="0"/>
                    <a:ea typeface="Times New Roman" panose="02020603050405020304" pitchFamily="18" charset="0"/>
                  </a:rPr>
                  <a:t>pOH = </a:t>
                </a:r>
                <a:r>
                  <a:rPr lang="en-US" sz="2000" b="1" dirty="0">
                    <a:solidFill>
                      <a:srgbClr val="000000"/>
                    </a:solidFill>
                    <a:effectLst/>
                    <a:latin typeface="Times New Roman" panose="02020603050405020304" pitchFamily="18" charset="0"/>
                    <a:ea typeface="Arial Unicode MS"/>
                  </a:rPr>
                  <a:t>-log</a:t>
                </a:r>
                <a:r>
                  <a:rPr lang="en-US" sz="2000" b="1" baseline="-25000" dirty="0">
                    <a:solidFill>
                      <a:srgbClr val="000000"/>
                    </a:solidFill>
                    <a:effectLst/>
                    <a:latin typeface="Times New Roman" panose="02020603050405020304" pitchFamily="18" charset="0"/>
                    <a:ea typeface="Arial Unicode MS"/>
                  </a:rPr>
                  <a:t>10</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or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𝒑𝑶𝑯</m:t>
                        </m:r>
                      </m:sup>
                    </m:sSup>
                  </m:oMath>
                </a14:m>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Times New Roman" panose="02020603050405020304" pitchFamily="18" charset="0"/>
                  </a:rPr>
                  <a:t>now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𝑯</m:t>
                            </m:r>
                          </m:e>
                          <m:sup>
                            <m:r>
                              <a:rPr lang="en-US" sz="2000" b="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 = K</a:t>
                </a:r>
                <a:r>
                  <a:rPr lang="en-US" sz="2000" b="1" baseline="-25000" dirty="0">
                    <a:solidFill>
                      <a:srgbClr val="000000"/>
                    </a:solidFill>
                    <a:effectLst/>
                    <a:latin typeface="Times New Roman" panose="02020603050405020304" pitchFamily="18" charset="0"/>
                    <a:ea typeface="Times New Roman" panose="02020603050405020304" pitchFamily="18" charset="0"/>
                  </a:rPr>
                  <a:t>w</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or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a</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Arial Unicode MS"/>
                  </a:rPr>
                  <a:t> </a:t>
                </a:r>
                <a:r>
                  <a:rPr lang="en-US" sz="2000" dirty="0">
                    <a:solidFill>
                      <a:srgbClr val="000000"/>
                    </a:solidFill>
                    <a:effectLst/>
                    <a:latin typeface="Times New Roman" panose="02020603050405020304" pitchFamily="18" charset="0"/>
                    <a:ea typeface="Times New Roman" panose="02020603050405020304" pitchFamily="18" charset="0"/>
                  </a:rPr>
                  <a:t>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a</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 -log K</a:t>
                </a:r>
                <a:r>
                  <a:rPr lang="en-US" sz="2000" baseline="-25000" dirty="0">
                    <a:solidFill>
                      <a:srgbClr val="000000"/>
                    </a:solidFill>
                    <a:effectLst/>
                    <a:latin typeface="Times New Roman" panose="02020603050405020304" pitchFamily="18" charset="0"/>
                    <a:ea typeface="Times New Roman" panose="02020603050405020304" pitchFamily="18" charset="0"/>
                  </a:rPr>
                  <a:t>w</a:t>
                </a: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rPr>
                  <a:t>pK</a:t>
                </a:r>
                <a:r>
                  <a:rPr lang="en-US" sz="2000" baseline="-25000" dirty="0" err="1">
                    <a:solidFill>
                      <a:srgbClr val="000000"/>
                    </a:solidFill>
                    <a:effectLst/>
                    <a:latin typeface="Times New Roman" panose="02020603050405020304" pitchFamily="18" charset="0"/>
                    <a:ea typeface="Times New Roman" panose="02020603050405020304" pitchFamily="18" charset="0"/>
                  </a:rPr>
                  <a:t>w</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Times New Roman" panose="02020603050405020304" pitchFamily="18" charset="0"/>
                  </a:rPr>
                  <a:t>or pH + pOH = </a:t>
                </a:r>
                <a:r>
                  <a:rPr lang="en-US" sz="2000" b="1" dirty="0" err="1">
                    <a:solidFill>
                      <a:srgbClr val="000000"/>
                    </a:solidFill>
                    <a:effectLst/>
                    <a:latin typeface="Times New Roman" panose="02020603050405020304" pitchFamily="18" charset="0"/>
                    <a:ea typeface="Times New Roman" panose="02020603050405020304" pitchFamily="18" charset="0"/>
                  </a:rPr>
                  <a:t>pK</a:t>
                </a:r>
                <a:r>
                  <a:rPr lang="en-US" sz="2000" b="1" baseline="-25000" dirty="0" err="1">
                    <a:solidFill>
                      <a:srgbClr val="000000"/>
                    </a:solidFill>
                    <a:effectLst/>
                    <a:latin typeface="Times New Roman" panose="02020603050405020304" pitchFamily="18" charset="0"/>
                    <a:ea typeface="Times New Roman" panose="02020603050405020304" pitchFamily="18" charset="0"/>
                  </a:rPr>
                  <a:t>w</a:t>
                </a:r>
                <a:r>
                  <a:rPr lang="en-US" sz="2000" b="1" dirty="0">
                    <a:solidFill>
                      <a:srgbClr val="000000"/>
                    </a:solidFill>
                    <a:effectLst/>
                    <a:latin typeface="Times New Roman" panose="02020603050405020304" pitchFamily="18" charset="0"/>
                    <a:ea typeface="Times New Roman" panose="02020603050405020304" pitchFamily="18" charset="0"/>
                  </a:rPr>
                  <a:t> = constant</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Now, </a:t>
                </a:r>
                <a:r>
                  <a:rPr lang="en-US" sz="2000" b="1" dirty="0">
                    <a:solidFill>
                      <a:srgbClr val="000000"/>
                    </a:solidFill>
                    <a:effectLst/>
                    <a:latin typeface="Times New Roman" panose="02020603050405020304" pitchFamily="18" charset="0"/>
                    <a:ea typeface="Times New Roman" panose="02020603050405020304" pitchFamily="18" charset="0"/>
                  </a:rPr>
                  <a:t>for pure water at 25</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m:t>
                    </m:r>
                  </m:oMath>
                </a14:m>
                <a:r>
                  <a:rPr lang="en-US" sz="2000" b="1" dirty="0">
                    <a:solidFill>
                      <a:srgbClr val="000000"/>
                    </a:solidFill>
                    <a:effectLst/>
                    <a:latin typeface="Times New Roman" panose="02020603050405020304" pitchFamily="18" charset="0"/>
                    <a:ea typeface="Times New Roman" panose="02020603050405020304" pitchFamily="18" charset="0"/>
                  </a:rPr>
                  <a:t> K</a:t>
                </a:r>
                <a:r>
                  <a:rPr lang="en-US" sz="2000" b="1" baseline="-25000" dirty="0">
                    <a:solidFill>
                      <a:srgbClr val="000000"/>
                    </a:solidFill>
                    <a:effectLst/>
                    <a:latin typeface="Times New Roman" panose="02020603050405020304" pitchFamily="18" charset="0"/>
                    <a:ea typeface="Times New Roman" panose="02020603050405020304" pitchFamily="18" charset="0"/>
                  </a:rPr>
                  <a:t>w</a:t>
                </a:r>
                <a:r>
                  <a:rPr lang="en-US" sz="20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𝟏𝟒</m:t>
                        </m:r>
                      </m:sup>
                    </m:sSup>
                  </m:oMath>
                </a14:m>
                <a:r>
                  <a:rPr lang="en-US" sz="2000" b="1" dirty="0">
                    <a:solidFill>
                      <a:srgbClr val="000000"/>
                    </a:solidFill>
                    <a:effectLst/>
                    <a:latin typeface="Times New Roman" panose="02020603050405020304" pitchFamily="18" charset="0"/>
                    <a:ea typeface="Times New Roman" panose="02020603050405020304" pitchFamily="18" charset="0"/>
                  </a:rPr>
                  <a:t>, therefore,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𝑯</m:t>
                            </m:r>
                          </m:e>
                          <m:sup>
                            <m:r>
                              <a:rPr lang="en-US" sz="2000" b="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Times New Roman" panose="02020603050405020304" pitchFamily="18" charset="0"/>
                  </a:rPr>
                  <a:t>=</a:t>
                </a:r>
                <a:r>
                  <a:rPr lang="en-US" sz="20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b="1" i="1">
                            <a:solidFill>
                              <a:srgbClr val="000000"/>
                            </a:solidFill>
                            <a:effectLst/>
                            <a:latin typeface="Cambria Math" panose="02040503050406030204" pitchFamily="18" charset="0"/>
                            <a:ea typeface="Arial Unicode MS"/>
                          </a:rPr>
                        </m:ctrlPr>
                      </m:sSubPr>
                      <m:e>
                        <m:r>
                          <a:rPr lang="en-US" sz="2000" b="1" i="1">
                            <a:solidFill>
                              <a:srgbClr val="000000"/>
                            </a:solidFill>
                            <a:effectLst/>
                            <a:latin typeface="Cambria Math" panose="02040503050406030204" pitchFamily="18" charset="0"/>
                            <a:ea typeface="Arial Unicode MS"/>
                          </a:rPr>
                          <m:t>𝒂</m:t>
                        </m:r>
                      </m:e>
                      <m:sub>
                        <m:sSup>
                          <m:sSupPr>
                            <m:ctrlPr>
                              <a:rPr lang="en-IN" sz="2000" b="1" i="1">
                                <a:solidFill>
                                  <a:srgbClr val="000000"/>
                                </a:solidFill>
                                <a:effectLst/>
                                <a:latin typeface="Cambria Math" panose="02040503050406030204" pitchFamily="18" charset="0"/>
                                <a:ea typeface="Arial Unicode MS"/>
                              </a:rPr>
                            </m:ctrlPr>
                          </m:sSupPr>
                          <m:e>
                            <m:r>
                              <a:rPr lang="en-US" sz="2000" b="1" i="1">
                                <a:solidFill>
                                  <a:srgbClr val="000000"/>
                                </a:solidFill>
                                <a:effectLst/>
                                <a:latin typeface="Cambria Math" panose="02040503050406030204" pitchFamily="18" charset="0"/>
                                <a:ea typeface="Arial Unicode MS"/>
                              </a:rPr>
                              <m:t>𝑶𝑯</m:t>
                            </m:r>
                          </m:e>
                          <m:sup>
                            <m:r>
                              <a:rPr lang="en-US" sz="2000" b="1" i="1">
                                <a:solidFill>
                                  <a:srgbClr val="000000"/>
                                </a:solidFill>
                                <a:effectLst/>
                                <a:latin typeface="Cambria Math" panose="02040503050406030204" pitchFamily="18" charset="0"/>
                                <a:ea typeface="Arial Unicode MS"/>
                              </a:rPr>
                              <m:t>−</m:t>
                            </m:r>
                          </m:sup>
                        </m:sSup>
                      </m:sub>
                    </m:sSub>
                  </m:oMath>
                </a14:m>
                <a:r>
                  <a:rPr lang="en-US" sz="2000" b="1" dirty="0">
                    <a:solidFill>
                      <a:srgbClr val="000000"/>
                    </a:solidFill>
                    <a:effectLst/>
                    <a:latin typeface="Times New Roman" panose="02020603050405020304" pitchFamily="18" charset="0"/>
                    <a:ea typeface="Arial Unicode MS"/>
                  </a:rPr>
                  <a:t> = </a:t>
                </a:r>
                <a14:m>
                  <m:oMath xmlns:m="http://schemas.openxmlformats.org/officeDocument/2006/math">
                    <m:sSup>
                      <m:sSupPr>
                        <m:ctrlPr>
                          <a:rPr lang="en-IN" sz="2000" b="1" i="1">
                            <a:solidFill>
                              <a:srgbClr val="000000"/>
                            </a:solidFill>
                            <a:effectLst/>
                            <a:latin typeface="Cambria Math" panose="02040503050406030204" pitchFamily="18" charset="0"/>
                            <a:ea typeface="Times New Roman" panose="02020603050405020304" pitchFamily="18" charset="0"/>
                          </a:rPr>
                        </m:ctrlPr>
                      </m:sSupPr>
                      <m:e>
                        <m:r>
                          <a:rPr lang="en-US" sz="2000" b="1" i="1">
                            <a:solidFill>
                              <a:srgbClr val="000000"/>
                            </a:solidFill>
                            <a:effectLst/>
                            <a:latin typeface="Cambria Math" panose="02040503050406030204" pitchFamily="18" charset="0"/>
                            <a:ea typeface="Times New Roman" panose="02020603050405020304" pitchFamily="18" charset="0"/>
                          </a:rPr>
                          <m:t>𝟏𝟎</m:t>
                        </m:r>
                      </m:e>
                      <m:sup>
                        <m:r>
                          <a:rPr lang="en-US" sz="2000" b="1" i="1">
                            <a:solidFill>
                              <a:srgbClr val="000000"/>
                            </a:solidFill>
                            <a:effectLst/>
                            <a:latin typeface="Cambria Math" panose="02040503050406030204" pitchFamily="18" charset="0"/>
                            <a:ea typeface="Times New Roman" panose="02020603050405020304" pitchFamily="18" charset="0"/>
                          </a:rPr>
                          <m:t>−</m:t>
                        </m:r>
                        <m:r>
                          <a:rPr lang="en-US" sz="2000" b="1" i="1">
                            <a:solidFill>
                              <a:srgbClr val="000000"/>
                            </a:solidFill>
                            <a:effectLst/>
                            <a:latin typeface="Cambria Math" panose="02040503050406030204" pitchFamily="18" charset="0"/>
                            <a:ea typeface="Times New Roman" panose="02020603050405020304" pitchFamily="18" charset="0"/>
                          </a:rPr>
                          <m:t>𝟕</m:t>
                        </m:r>
                      </m:sup>
                    </m:sSup>
                  </m:oMath>
                </a14:m>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rPr>
                  <a:t>Taking activity = concentration, pure water at </a:t>
                </a:r>
                <a:r>
                  <a:rPr lang="en-US" sz="2000" dirty="0">
                    <a:solidFill>
                      <a:srgbClr val="000000"/>
                    </a:solidFill>
                    <a:effectLst/>
                    <a:latin typeface="Times New Roman" panose="02020603050405020304" pitchFamily="18" charset="0"/>
                    <a:ea typeface="Arial Unicode MS"/>
                  </a:rPr>
                  <a:t>25</a:t>
                </a:r>
                <a14:m>
                  <m:oMath xmlns:m="http://schemas.openxmlformats.org/officeDocument/2006/math">
                    <m:r>
                      <a:rPr lang="en-US" sz="2000">
                        <a:solidFill>
                          <a:srgbClr val="000000"/>
                        </a:solidFill>
                        <a:effectLst/>
                        <a:latin typeface="Cambria Math" panose="02040503050406030204" pitchFamily="18" charset="0"/>
                        <a:ea typeface="Arial Unicode MS"/>
                      </a:rPr>
                      <m:t>℃</m:t>
                    </m:r>
                  </m:oMath>
                </a14:m>
                <a:r>
                  <a:rPr lang="en-US" sz="2000" dirty="0">
                    <a:solidFill>
                      <a:srgbClr val="000000"/>
                    </a:solidFill>
                    <a:effectLst/>
                    <a:latin typeface="Times New Roman" panose="02020603050405020304" pitchFamily="18" charset="0"/>
                    <a:ea typeface="Times New Roman" panose="02020603050405020304" pitchFamily="18" charset="0"/>
                  </a:rPr>
                  <a:t> (neutral)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000" i="1">
                            <a:solidFill>
                              <a:srgbClr val="000000"/>
                            </a:solidFill>
                            <a:effectLst/>
                            <a:latin typeface="Cambria Math" panose="02040503050406030204" pitchFamily="18" charset="0"/>
                            <a:ea typeface="Times New Roman" panose="02020603050405020304" pitchFamily="18" charset="0"/>
                          </a:rPr>
                        </m:ctrlPr>
                      </m:sSupPr>
                      <m:e>
                        <m:r>
                          <a:rPr lang="en-US" sz="2000">
                            <a:solidFill>
                              <a:srgbClr val="000000"/>
                            </a:solidFill>
                            <a:effectLst/>
                            <a:latin typeface="Cambria Math" panose="02040503050406030204" pitchFamily="18" charset="0"/>
                            <a:ea typeface="Times New Roman" panose="02020603050405020304" pitchFamily="18" charset="0"/>
                          </a:rPr>
                          <m:t>10</m:t>
                        </m:r>
                      </m:e>
                      <m:sup>
                        <m:r>
                          <a:rPr lang="en-US" sz="2000" i="1">
                            <a:solidFill>
                              <a:srgbClr val="000000"/>
                            </a:solidFill>
                            <a:effectLst/>
                            <a:latin typeface="Cambria Math" panose="02040503050406030204" pitchFamily="18" charset="0"/>
                            <a:ea typeface="Times New Roman" panose="02020603050405020304" pitchFamily="18" charset="0"/>
                          </a:rPr>
                          <m:t>−</m:t>
                        </m:r>
                        <m:r>
                          <a:rPr lang="en-US" sz="2000">
                            <a:solidFill>
                              <a:srgbClr val="000000"/>
                            </a:solidFill>
                            <a:effectLst/>
                            <a:latin typeface="Cambria Math" panose="02040503050406030204" pitchFamily="18" charset="0"/>
                            <a:ea typeface="Times New Roman" panose="02020603050405020304" pitchFamily="18" charset="0"/>
                          </a:rPr>
                          <m:t>7</m:t>
                        </m:r>
                      </m:sup>
                    </m:sSup>
                  </m:oMath>
                </a14:m>
                <a:r>
                  <a:rPr lang="en-US" sz="2000" dirty="0">
                    <a:solidFill>
                      <a:srgbClr val="000000"/>
                    </a:solidFill>
                    <a:effectLst/>
                    <a:latin typeface="Times New Roman" panose="02020603050405020304" pitchFamily="18" charset="0"/>
                    <a:ea typeface="Times New Roman" panose="02020603050405020304" pitchFamily="18" charset="0"/>
                  </a:rPr>
                  <a:t>, so pH of water is 7 at </a:t>
                </a:r>
                <a:r>
                  <a:rPr lang="en-US" sz="2000" dirty="0">
                    <a:solidFill>
                      <a:srgbClr val="000000"/>
                    </a:solidFill>
                    <a:effectLst/>
                    <a:latin typeface="Times New Roman" panose="02020603050405020304" pitchFamily="18" charset="0"/>
                    <a:ea typeface="Arial Unicode MS"/>
                  </a:rPr>
                  <a:t>25</a:t>
                </a:r>
                <a14:m>
                  <m:oMath xmlns:m="http://schemas.openxmlformats.org/officeDocument/2006/math">
                    <m:r>
                      <a:rPr lang="en-US" sz="2000">
                        <a:solidFill>
                          <a:srgbClr val="000000"/>
                        </a:solidFill>
                        <a:effectLst/>
                        <a:latin typeface="Cambria Math" panose="02040503050406030204" pitchFamily="18" charset="0"/>
                        <a:ea typeface="Arial Unicode MS"/>
                      </a:rPr>
                      <m:t>℃</m:t>
                    </m:r>
                  </m:oMath>
                </a14:m>
                <a:r>
                  <a:rPr lang="en-US" sz="2000" dirty="0">
                    <a:solidFill>
                      <a:srgbClr val="000000"/>
                    </a:solidFill>
                    <a:effectLst/>
                    <a:latin typeface="Times New Roman" panose="02020603050405020304" pitchFamily="18" charset="0"/>
                    <a:ea typeface="Arial Unicode MS"/>
                  </a:rPr>
                  <a: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Also, </a:t>
                </a:r>
                <a:r>
                  <a:rPr lang="en-US" sz="2000" dirty="0">
                    <a:solidFill>
                      <a:srgbClr val="000000"/>
                    </a:solidFill>
                    <a:effectLst/>
                    <a:latin typeface="Times New Roman" panose="02020603050405020304" pitchFamily="18" charset="0"/>
                    <a:ea typeface="Times New Roman" panose="02020603050405020304" pitchFamily="18" charset="0"/>
                  </a:rPr>
                  <a:t>for pure water at 25</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rPr>
                      <m:t>℃</m:t>
                    </m:r>
                  </m:oMath>
                </a14:m>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pK</a:t>
                </a:r>
                <a:r>
                  <a:rPr lang="en-US" sz="2000" baseline="-25000" dirty="0" err="1">
                    <a:solidFill>
                      <a:srgbClr val="000000"/>
                    </a:solidFill>
                    <a:effectLst/>
                    <a:latin typeface="Times New Roman" panose="02020603050405020304" pitchFamily="18" charset="0"/>
                    <a:ea typeface="Times New Roman" panose="02020603050405020304" pitchFamily="18" charset="0"/>
                  </a:rPr>
                  <a:t>w</a:t>
                </a:r>
                <a:r>
                  <a:rPr lang="en-US" sz="2000" baseline="-25000" dirty="0">
                    <a:solidFill>
                      <a:srgbClr val="000000"/>
                    </a:solidFill>
                    <a:effectLst/>
                    <a:latin typeface="Times New Roman" panose="02020603050405020304" pitchFamily="18" charset="0"/>
                    <a:ea typeface="Times New Roman" panose="02020603050405020304" pitchFamily="18" charset="0"/>
                  </a:rPr>
                  <a:t> = </a:t>
                </a:r>
                <a:r>
                  <a:rPr lang="en-US" sz="2000" dirty="0">
                    <a:solidFill>
                      <a:srgbClr val="000000"/>
                    </a:solidFill>
                    <a:effectLst/>
                    <a:latin typeface="Times New Roman" panose="02020603050405020304" pitchFamily="18" charset="0"/>
                    <a:ea typeface="Times New Roman" panose="02020603050405020304" pitchFamily="18" charset="0"/>
                  </a:rPr>
                  <a:t>-log K</a:t>
                </a:r>
                <a:r>
                  <a:rPr lang="en-US" sz="2000" baseline="-25000" dirty="0">
                    <a:solidFill>
                      <a:srgbClr val="000000"/>
                    </a:solidFill>
                    <a:effectLst/>
                    <a:latin typeface="Times New Roman" panose="02020603050405020304" pitchFamily="18" charset="0"/>
                    <a:ea typeface="Times New Roman" panose="02020603050405020304" pitchFamily="18" charset="0"/>
                  </a:rPr>
                  <a:t>w </a:t>
                </a:r>
                <a:r>
                  <a:rPr lang="en-US" sz="2000" dirty="0">
                    <a:solidFill>
                      <a:srgbClr val="000000"/>
                    </a:solidFill>
                    <a:effectLst/>
                    <a:latin typeface="Times New Roman" panose="02020603050405020304" pitchFamily="18" charset="0"/>
                    <a:ea typeface="Times New Roman" panose="02020603050405020304" pitchFamily="18" charset="0"/>
                  </a:rPr>
                  <a:t>= -log</a:t>
                </a:r>
                <a14:m>
                  <m:oMath xmlns:m="http://schemas.openxmlformats.org/officeDocument/2006/math">
                    <m:sSup>
                      <m:sSupPr>
                        <m:ctrlPr>
                          <a:rPr lang="en-IN" sz="2000" i="1">
                            <a:solidFill>
                              <a:srgbClr val="000000"/>
                            </a:solidFill>
                            <a:effectLst/>
                            <a:latin typeface="Cambria Math" panose="02040503050406030204" pitchFamily="18" charset="0"/>
                            <a:ea typeface="Times New Roman" panose="02020603050405020304" pitchFamily="18" charset="0"/>
                          </a:rPr>
                        </m:ctrlPr>
                      </m:sSupPr>
                      <m:e>
                        <m:r>
                          <a:rPr lang="en-US" sz="2000" i="1">
                            <a:solidFill>
                              <a:srgbClr val="000000"/>
                            </a:solidFill>
                            <a:effectLst/>
                            <a:latin typeface="Cambria Math" panose="02040503050406030204" pitchFamily="18" charset="0"/>
                            <a:ea typeface="Times New Roman" panose="02020603050405020304" pitchFamily="18" charset="0"/>
                          </a:rPr>
                          <m:t>10</m:t>
                        </m:r>
                      </m:e>
                      <m:sup>
                        <m:r>
                          <a:rPr lang="en-US" sz="2000" i="1">
                            <a:solidFill>
                              <a:srgbClr val="000000"/>
                            </a:solidFill>
                            <a:effectLst/>
                            <a:latin typeface="Cambria Math" panose="02040503050406030204" pitchFamily="18" charset="0"/>
                            <a:ea typeface="Times New Roman" panose="02020603050405020304" pitchFamily="18" charset="0"/>
                          </a:rPr>
                          <m:t>−14</m:t>
                        </m:r>
                      </m:sup>
                    </m:sSup>
                  </m:oMath>
                </a14:m>
                <a:r>
                  <a:rPr lang="en-US" sz="2000" dirty="0">
                    <a:solidFill>
                      <a:srgbClr val="000000"/>
                    </a:solidFill>
                    <a:effectLst/>
                    <a:latin typeface="Times New Roman" panose="02020603050405020304" pitchFamily="18" charset="0"/>
                    <a:ea typeface="Times New Roman" panose="02020603050405020304" pitchFamily="18" charset="0"/>
                  </a:rPr>
                  <a:t> = 14</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For an acidic solution with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1, pH =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-log 1 = 0</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For a basic solution with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r>
                          <m:rPr>
                            <m:sty m:val="p"/>
                          </m:rPr>
                          <a:rPr lang="en-US" sz="2000">
                            <a:solidFill>
                              <a:srgbClr val="000000"/>
                            </a:solidFill>
                            <a:effectLst/>
                            <a:latin typeface="Cambria Math" panose="02040503050406030204" pitchFamily="18" charset="0"/>
                            <a:ea typeface="Arial Unicode MS"/>
                          </a:rPr>
                          <m:t>O</m:t>
                        </m:r>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1, pOH = -log </a:t>
                </a:r>
                <a14:m>
                  <m:oMath xmlns:m="http://schemas.openxmlformats.org/officeDocument/2006/math">
                    <m:sSub>
                      <m:sSubPr>
                        <m:ctrlPr>
                          <a:rPr lang="en-IN" sz="2000" i="1">
                            <a:solidFill>
                              <a:srgbClr val="000000"/>
                            </a:solidFill>
                            <a:effectLst/>
                            <a:latin typeface="Cambria Math" panose="02040503050406030204" pitchFamily="18" charset="0"/>
                            <a:ea typeface="Arial Unicode MS"/>
                          </a:rPr>
                        </m:ctrlPr>
                      </m:sSubPr>
                      <m:e>
                        <m:r>
                          <m:rPr>
                            <m:sty m:val="p"/>
                          </m:rPr>
                          <a:rPr lang="en-US" sz="2000">
                            <a:solidFill>
                              <a:srgbClr val="000000"/>
                            </a:solidFill>
                            <a:effectLst/>
                            <a:latin typeface="Cambria Math" panose="02040503050406030204" pitchFamily="18" charset="0"/>
                            <a:ea typeface="Arial Unicode MS"/>
                          </a:rPr>
                          <m:t>c</m:t>
                        </m:r>
                      </m:e>
                      <m:sub>
                        <m:sSup>
                          <m:sSupPr>
                            <m:ctrlPr>
                              <a:rPr lang="en-IN" sz="2000" i="1">
                                <a:solidFill>
                                  <a:srgbClr val="000000"/>
                                </a:solidFill>
                                <a:effectLst/>
                                <a:latin typeface="Cambria Math" panose="02040503050406030204" pitchFamily="18" charset="0"/>
                                <a:ea typeface="Arial Unicode MS"/>
                              </a:rPr>
                            </m:ctrlPr>
                          </m:sSupPr>
                          <m:e>
                            <m:r>
                              <m:rPr>
                                <m:sty m:val="p"/>
                              </m:rPr>
                              <a:rPr lang="en-US" sz="2000">
                                <a:solidFill>
                                  <a:srgbClr val="000000"/>
                                </a:solidFill>
                                <a:effectLst/>
                                <a:latin typeface="Cambria Math" panose="02040503050406030204" pitchFamily="18" charset="0"/>
                                <a:ea typeface="Arial Unicode MS"/>
                              </a:rPr>
                              <m:t>OH</m:t>
                            </m:r>
                          </m:e>
                          <m:sup>
                            <m:r>
                              <a:rPr lang="en-US" sz="2000" i="1">
                                <a:solidFill>
                                  <a:srgbClr val="000000"/>
                                </a:solidFill>
                                <a:effectLst/>
                                <a:latin typeface="Cambria Math" panose="02040503050406030204" pitchFamily="18" charset="0"/>
                                <a:ea typeface="Arial Unicode MS"/>
                              </a:rPr>
                              <m:t>−</m:t>
                            </m:r>
                          </m:sup>
                        </m:sSup>
                      </m:sub>
                    </m:sSub>
                  </m:oMath>
                </a14:m>
                <a:r>
                  <a:rPr lang="en-US" sz="2000" dirty="0">
                    <a:solidFill>
                      <a:srgbClr val="000000"/>
                    </a:solidFill>
                    <a:effectLst/>
                    <a:latin typeface="Times New Roman" panose="02020603050405020304" pitchFamily="18" charset="0"/>
                    <a:ea typeface="Arial Unicode MS"/>
                  </a:rPr>
                  <a:t> = -log 1 = 0</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Therefore, </a:t>
                </a:r>
                <a:r>
                  <a:rPr lang="en-US" sz="2000" b="1" dirty="0">
                    <a:solidFill>
                      <a:srgbClr val="000000"/>
                    </a:solidFill>
                    <a:effectLst/>
                    <a:latin typeface="Times New Roman" panose="02020603050405020304" pitchFamily="18" charset="0"/>
                    <a:ea typeface="Arial Unicode MS"/>
                  </a:rPr>
                  <a:t>the range of pH or pOH at </a:t>
                </a:r>
                <a:r>
                  <a:rPr lang="en-US" sz="2000" b="1" dirty="0">
                    <a:solidFill>
                      <a:srgbClr val="000000"/>
                    </a:solidFill>
                    <a:effectLst/>
                    <a:latin typeface="Times New Roman" panose="02020603050405020304" pitchFamily="18" charset="0"/>
                    <a:ea typeface="Times New Roman" panose="02020603050405020304" pitchFamily="18" charset="0"/>
                  </a:rPr>
                  <a:t>25</a:t>
                </a:r>
                <a14:m>
                  <m:oMath xmlns:m="http://schemas.openxmlformats.org/officeDocument/2006/math">
                    <m:r>
                      <a:rPr lang="en-US" sz="2000" b="1" i="1">
                        <a:solidFill>
                          <a:srgbClr val="000000"/>
                        </a:solidFill>
                        <a:effectLst/>
                        <a:latin typeface="Cambria Math" panose="02040503050406030204" pitchFamily="18" charset="0"/>
                        <a:ea typeface="Times New Roman" panose="02020603050405020304" pitchFamily="18" charset="0"/>
                      </a:rPr>
                      <m:t>℃</m:t>
                    </m:r>
                  </m:oMath>
                </a14:m>
                <a:r>
                  <a:rPr lang="en-US" sz="2000" b="1" dirty="0">
                    <a:solidFill>
                      <a:srgbClr val="000000"/>
                    </a:solidFill>
                    <a:effectLst/>
                    <a:latin typeface="Times New Roman" panose="02020603050405020304" pitchFamily="18" charset="0"/>
                    <a:ea typeface="Times New Roman" panose="02020603050405020304" pitchFamily="18" charset="0"/>
                  </a:rPr>
                  <a:t> is 0 to 14.</a:t>
                </a:r>
                <a:endParaRPr lang="en-IN" sz="2000" b="1"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For water at 25</a:t>
                </a:r>
                <a14:m>
                  <m:oMath xmlns:m="http://schemas.openxmlformats.org/officeDocument/2006/math">
                    <m:r>
                      <a:rPr lang="en-US" sz="2000" b="1">
                        <a:solidFill>
                          <a:srgbClr val="000000"/>
                        </a:solidFill>
                        <a:effectLst/>
                        <a:latin typeface="Cambria Math" panose="02040503050406030204" pitchFamily="18" charset="0"/>
                        <a:ea typeface="Arial Unicode MS"/>
                      </a:rPr>
                      <m:t>℃</m:t>
                    </m:r>
                  </m:oMath>
                </a14:m>
                <a:r>
                  <a:rPr lang="en-US" sz="2000" b="1" dirty="0">
                    <a:solidFill>
                      <a:srgbClr val="000000"/>
                    </a:solidFill>
                    <a:effectLst/>
                    <a:latin typeface="Times New Roman" panose="02020603050405020304" pitchFamily="18" charset="0"/>
                    <a:ea typeface="Times New Roman" panose="02020603050405020304" pitchFamily="18" charset="0"/>
                  </a:rPr>
                  <a:t> the pH scale is 0 to 14; neutral pH = </a:t>
                </a:r>
                <a14:m>
                  <m:oMath xmlns:m="http://schemas.openxmlformats.org/officeDocument/2006/math">
                    <m:f>
                      <m:fPr>
                        <m:ctrlPr>
                          <a:rPr lang="en-IN" sz="2000" b="1" i="1">
                            <a:solidFill>
                              <a:srgbClr val="000000"/>
                            </a:solidFill>
                            <a:effectLst/>
                            <a:latin typeface="Cambria Math" panose="02040503050406030204" pitchFamily="18" charset="0"/>
                            <a:ea typeface="Arial Unicode MS"/>
                          </a:rPr>
                        </m:ctrlPr>
                      </m:fPr>
                      <m:num>
                        <m:r>
                          <a:rPr lang="en-US" sz="2000" b="1" i="1">
                            <a:solidFill>
                              <a:srgbClr val="000000"/>
                            </a:solidFill>
                            <a:effectLst/>
                            <a:latin typeface="Cambria Math" panose="02040503050406030204" pitchFamily="18" charset="0"/>
                            <a:ea typeface="Arial Unicode MS"/>
                          </a:rPr>
                          <m:t>𝟏</m:t>
                        </m:r>
                      </m:num>
                      <m:den>
                        <m:r>
                          <a:rPr lang="en-US" sz="2000" b="1" i="1">
                            <a:solidFill>
                              <a:srgbClr val="000000"/>
                            </a:solidFill>
                            <a:effectLst/>
                            <a:latin typeface="Cambria Math" panose="02040503050406030204" pitchFamily="18" charset="0"/>
                            <a:ea typeface="Arial Unicode MS"/>
                          </a:rPr>
                          <m:t>𝟐</m:t>
                        </m:r>
                      </m:den>
                    </m:f>
                  </m:oMath>
                </a14:m>
                <a:r>
                  <a:rPr lang="en-US" sz="2000" b="1" dirty="0">
                    <a:solidFill>
                      <a:srgbClr val="000000"/>
                    </a:solidFill>
                    <a:effectLst/>
                    <a:latin typeface="Times New Roman" panose="02020603050405020304" pitchFamily="18" charset="0"/>
                    <a:ea typeface="Arial Unicode MS"/>
                  </a:rPr>
                  <a:t> </a:t>
                </a:r>
                <a:r>
                  <a:rPr lang="en-US" sz="2000" b="1" dirty="0" err="1">
                    <a:solidFill>
                      <a:srgbClr val="000000"/>
                    </a:solidFill>
                    <a:effectLst/>
                    <a:latin typeface="Times New Roman" panose="02020603050405020304" pitchFamily="18" charset="0"/>
                    <a:ea typeface="Arial Unicode MS"/>
                  </a:rPr>
                  <a:t>pK</a:t>
                </a:r>
                <a:r>
                  <a:rPr lang="en-US" sz="2000" b="1" baseline="-25000" dirty="0" err="1">
                    <a:solidFill>
                      <a:srgbClr val="000000"/>
                    </a:solidFill>
                    <a:effectLst/>
                    <a:latin typeface="Times New Roman" panose="02020603050405020304" pitchFamily="18" charset="0"/>
                    <a:ea typeface="Arial Unicode MS"/>
                  </a:rPr>
                  <a:t>w</a:t>
                </a:r>
                <a:r>
                  <a:rPr lang="en-US" sz="2000" b="1" baseline="-25000" dirty="0">
                    <a:solidFill>
                      <a:srgbClr val="000000"/>
                    </a:solidFill>
                    <a:effectLst/>
                    <a:latin typeface="Times New Roman" panose="02020603050405020304" pitchFamily="18" charset="0"/>
                    <a:ea typeface="Arial Unicode MS"/>
                  </a:rPr>
                  <a:t> </a:t>
                </a:r>
                <a:r>
                  <a:rPr lang="en-US" sz="2000" b="1" dirty="0">
                    <a:solidFill>
                      <a:srgbClr val="000000"/>
                    </a:solidFill>
                    <a:effectLst/>
                    <a:latin typeface="Times New Roman" panose="02020603050405020304" pitchFamily="18" charset="0"/>
                    <a:ea typeface="Arial Unicode MS"/>
                  </a:rPr>
                  <a:t>= 7</a:t>
                </a:r>
                <a:endParaRPr lang="en-IN" sz="2000" b="1"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7691E5C8-7E5E-CF9E-EFD9-41F42ADCE2C2}"/>
                  </a:ext>
                </a:extLst>
              </p:cNvPr>
              <p:cNvSpPr txBox="1">
                <a:spLocks noRot="1" noChangeAspect="1" noMove="1" noResize="1" noEditPoints="1" noAdjustHandles="1" noChangeArrowheads="1" noChangeShapeType="1" noTextEdit="1"/>
              </p:cNvSpPr>
              <p:nvPr/>
            </p:nvSpPr>
            <p:spPr>
              <a:xfrm>
                <a:off x="533400" y="0"/>
                <a:ext cx="8229600" cy="6822445"/>
              </a:xfrm>
              <a:prstGeom prst="rect">
                <a:avLst/>
              </a:prstGeom>
              <a:blipFill>
                <a:blip r:embed="rId2"/>
                <a:stretch>
                  <a:fillRect l="-815" r="-1481"/>
                </a:stretch>
              </a:blipFill>
            </p:spPr>
            <p:txBody>
              <a:bodyPr/>
              <a:lstStyle/>
              <a:p>
                <a:r>
                  <a:rPr lang="en-IN">
                    <a:noFill/>
                  </a:rPr>
                  <a:t> </a:t>
                </a:r>
              </a:p>
            </p:txBody>
          </p:sp>
        </mc:Fallback>
      </mc:AlternateContent>
    </p:spTree>
    <p:extLst>
      <p:ext uri="{BB962C8B-B14F-4D97-AF65-F5344CB8AC3E}">
        <p14:creationId xmlns:p14="http://schemas.microsoft.com/office/powerpoint/2010/main" val="1899381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762000"/>
          </a:xfrm>
        </p:spPr>
        <p:txBody>
          <a:bodyPr>
            <a:normAutofit/>
          </a:bodyPr>
          <a:lstStyle/>
          <a:p>
            <a:pPr algn="ctr"/>
            <a:r>
              <a:rPr lang="en-US" sz="4800" b="1" dirty="0">
                <a:solidFill>
                  <a:srgbClr val="C00000"/>
                </a:solidFill>
                <a:effectLst>
                  <a:outerShdw blurRad="38100" dist="38100" dir="2700000" algn="tl">
                    <a:srgbClr val="C0C0C0"/>
                  </a:outerShdw>
                </a:effectLst>
              </a:rPr>
              <a:t>The pH scale</a:t>
            </a:r>
            <a:endParaRPr lang="en-US" sz="4800" b="1" dirty="0">
              <a:solidFill>
                <a:srgbClr val="C00000"/>
              </a:solidFill>
            </a:endParaRPr>
          </a:p>
        </p:txBody>
      </p:sp>
      <p:sp>
        <p:nvSpPr>
          <p:cNvPr id="97283" name="Rectangle 3"/>
          <p:cNvSpPr>
            <a:spLocks noGrp="1" noChangeArrowheads="1"/>
          </p:cNvSpPr>
          <p:nvPr>
            <p:ph idx="1"/>
          </p:nvPr>
        </p:nvSpPr>
        <p:spPr>
          <a:xfrm>
            <a:off x="533400" y="762000"/>
            <a:ext cx="8077200" cy="5334000"/>
          </a:xfrm>
        </p:spPr>
        <p:txBody>
          <a:bodyPr>
            <a:normAutofit fontScale="32500" lnSpcReduction="20000"/>
          </a:bodyPr>
          <a:lstStyle/>
          <a:p>
            <a:pPr>
              <a:buFontTx/>
              <a:buNone/>
            </a:pPr>
            <a:r>
              <a:rPr lang="en-US" sz="9000" b="1" dirty="0">
                <a:solidFill>
                  <a:schemeClr val="tx2"/>
                </a:solidFill>
                <a:effectLst>
                  <a:outerShdw blurRad="38100" dist="38100" dir="2700000" algn="tl">
                    <a:srgbClr val="C0C0C0"/>
                  </a:outerShdw>
                </a:effectLst>
              </a:rPr>
              <a:t>The pH scale ranges from 1 to 10</a:t>
            </a:r>
            <a:r>
              <a:rPr lang="en-US" sz="9000" b="1" baseline="30000" dirty="0">
                <a:solidFill>
                  <a:schemeClr val="tx2"/>
                </a:solidFill>
                <a:effectLst>
                  <a:outerShdw blurRad="38100" dist="38100" dir="2700000" algn="tl">
                    <a:srgbClr val="C0C0C0"/>
                  </a:outerShdw>
                </a:effectLst>
              </a:rPr>
              <a:t>-14</a:t>
            </a:r>
            <a:r>
              <a:rPr lang="en-US" sz="9000" b="1" dirty="0">
                <a:solidFill>
                  <a:schemeClr val="tx2"/>
                </a:solidFill>
                <a:effectLst>
                  <a:outerShdw blurRad="38100" dist="38100" dir="2700000" algn="tl">
                    <a:srgbClr val="C0C0C0"/>
                  </a:outerShdw>
                </a:effectLst>
              </a:rPr>
              <a:t> mol/L or from 1 to 14.</a:t>
            </a:r>
            <a:r>
              <a:rPr lang="en-US" sz="9000" dirty="0"/>
              <a:t>  </a:t>
            </a:r>
          </a:p>
          <a:p>
            <a:pPr>
              <a:buFontTx/>
              <a:buNone/>
            </a:pPr>
            <a:endParaRPr lang="en-US" sz="9000" dirty="0"/>
          </a:p>
          <a:p>
            <a:pPr algn="ctr">
              <a:buFontTx/>
              <a:buNone/>
            </a:pPr>
            <a:r>
              <a:rPr lang="en-US" sz="12800" b="1" dirty="0">
                <a:solidFill>
                  <a:srgbClr val="FF0000"/>
                </a:solidFill>
              </a:rPr>
              <a:t>pH = - log [H</a:t>
            </a:r>
            <a:r>
              <a:rPr lang="en-US" sz="12800" b="1" baseline="-25000" dirty="0">
                <a:solidFill>
                  <a:srgbClr val="FF0000"/>
                </a:solidFill>
              </a:rPr>
              <a:t>3</a:t>
            </a:r>
            <a:r>
              <a:rPr lang="en-US" sz="12800" b="1" dirty="0">
                <a:solidFill>
                  <a:srgbClr val="FF0000"/>
                </a:solidFill>
              </a:rPr>
              <a:t>O</a:t>
            </a:r>
            <a:r>
              <a:rPr lang="en-US" sz="12800" b="1" baseline="30000" dirty="0">
                <a:solidFill>
                  <a:srgbClr val="FF0000"/>
                </a:solidFill>
              </a:rPr>
              <a:t>+</a:t>
            </a:r>
            <a:r>
              <a:rPr lang="en-US" sz="12800" b="1" dirty="0">
                <a:solidFill>
                  <a:srgbClr val="FF0000"/>
                </a:solidFill>
              </a:rPr>
              <a:t>]</a:t>
            </a:r>
            <a:r>
              <a:rPr lang="en-US" sz="12800" b="1" i="1" dirty="0">
                <a:solidFill>
                  <a:srgbClr val="FF0000"/>
                </a:solidFill>
              </a:rPr>
              <a:t> </a:t>
            </a:r>
          </a:p>
          <a:p>
            <a:pPr>
              <a:buFontTx/>
              <a:buNone/>
            </a:pPr>
            <a:endParaRPr lang="en-US" sz="3200" b="1" i="1" dirty="0">
              <a:solidFill>
                <a:srgbClr val="FF0000"/>
              </a:solidFill>
            </a:endParaRPr>
          </a:p>
          <a:p>
            <a:pPr algn="ctr">
              <a:buFontTx/>
              <a:buNone/>
            </a:pPr>
            <a:r>
              <a:rPr lang="en-US" sz="14400" b="1" i="1" dirty="0">
                <a:solidFill>
                  <a:srgbClr val="CC0099"/>
                </a:solidFill>
              </a:rPr>
              <a:t>1   2   3   4   5   6</a:t>
            </a:r>
            <a:r>
              <a:rPr lang="en-US" sz="14400" b="1" i="1" dirty="0">
                <a:solidFill>
                  <a:srgbClr val="FF0000"/>
                </a:solidFill>
              </a:rPr>
              <a:t>  </a:t>
            </a:r>
            <a:r>
              <a:rPr lang="en-US" sz="14400" b="1" i="1" dirty="0">
                <a:solidFill>
                  <a:srgbClr val="CCFF33"/>
                </a:solidFill>
              </a:rPr>
              <a:t>7</a:t>
            </a:r>
            <a:r>
              <a:rPr lang="en-US" sz="14400" b="1" i="1" dirty="0">
                <a:solidFill>
                  <a:srgbClr val="66FF99"/>
                </a:solidFill>
              </a:rPr>
              <a:t> </a:t>
            </a:r>
            <a:r>
              <a:rPr lang="en-US" sz="14400" b="1" i="1" dirty="0">
                <a:solidFill>
                  <a:srgbClr val="FF0000"/>
                </a:solidFill>
              </a:rPr>
              <a:t> </a:t>
            </a:r>
            <a:r>
              <a:rPr lang="en-US" sz="14400" b="1" i="1" dirty="0">
                <a:solidFill>
                  <a:srgbClr val="000066"/>
                </a:solidFill>
              </a:rPr>
              <a:t>8  9  10  11  12  13  14</a:t>
            </a:r>
            <a:endParaRPr lang="en-US" sz="14400" b="1" i="1" dirty="0">
              <a:solidFill>
                <a:srgbClr val="FF0000"/>
              </a:solidFill>
            </a:endParaRPr>
          </a:p>
          <a:p>
            <a:pPr algn="ctr">
              <a:buFontTx/>
              <a:buNone/>
            </a:pPr>
            <a:r>
              <a:rPr lang="en-US" sz="14400" b="1" i="1" dirty="0">
                <a:solidFill>
                  <a:srgbClr val="CC0099"/>
                </a:solidFill>
                <a:effectLst>
                  <a:outerShdw blurRad="38100" dist="38100" dir="2700000" algn="tl">
                    <a:srgbClr val="C0C0C0"/>
                  </a:outerShdw>
                </a:effectLst>
              </a:rPr>
              <a:t>acid</a:t>
            </a:r>
            <a:r>
              <a:rPr lang="en-US" sz="14400" b="1" i="1" dirty="0">
                <a:solidFill>
                  <a:srgbClr val="FFCCCC"/>
                </a:solidFill>
                <a:effectLst>
                  <a:outerShdw blurRad="38100" dist="38100" dir="2700000" algn="tl">
                    <a:srgbClr val="C0C0C0"/>
                  </a:outerShdw>
                </a:effectLst>
              </a:rPr>
              <a:t> </a:t>
            </a:r>
            <a:r>
              <a:rPr lang="en-US" sz="14400" b="1" i="1" dirty="0">
                <a:solidFill>
                  <a:srgbClr val="FF0000"/>
                </a:solidFill>
                <a:effectLst>
                  <a:outerShdw blurRad="38100" dist="38100" dir="2700000" algn="tl">
                    <a:srgbClr val="C0C0C0"/>
                  </a:outerShdw>
                </a:effectLst>
              </a:rPr>
              <a:t>       </a:t>
            </a:r>
            <a:r>
              <a:rPr lang="en-US" sz="14400" b="1" i="1" dirty="0">
                <a:solidFill>
                  <a:srgbClr val="CCFF33"/>
                </a:solidFill>
                <a:effectLst>
                  <a:outerShdw blurRad="38100" dist="38100" dir="2700000" algn="tl">
                    <a:srgbClr val="C0C0C0"/>
                  </a:outerShdw>
                </a:effectLst>
              </a:rPr>
              <a:t> neutral </a:t>
            </a:r>
            <a:r>
              <a:rPr lang="en-US" sz="14400" b="1" i="1" dirty="0">
                <a:solidFill>
                  <a:srgbClr val="F8F8F8"/>
                </a:solidFill>
                <a:effectLst>
                  <a:outerShdw blurRad="38100" dist="38100" dir="2700000" algn="tl">
                    <a:srgbClr val="C0C0C0"/>
                  </a:outerShdw>
                </a:effectLst>
              </a:rPr>
              <a:t> </a:t>
            </a:r>
            <a:r>
              <a:rPr lang="en-US" sz="14400" b="1" i="1" dirty="0">
                <a:solidFill>
                  <a:srgbClr val="FF0000"/>
                </a:solidFill>
                <a:effectLst>
                  <a:outerShdw blurRad="38100" dist="38100" dir="2700000" algn="tl">
                    <a:srgbClr val="C0C0C0"/>
                  </a:outerShdw>
                </a:effectLst>
              </a:rPr>
              <a:t>               </a:t>
            </a:r>
            <a:r>
              <a:rPr lang="en-US" sz="14400" b="1" i="1" dirty="0">
                <a:solidFill>
                  <a:srgbClr val="000066"/>
                </a:solidFill>
                <a:effectLst>
                  <a:outerShdw blurRad="38100" dist="38100" dir="2700000" algn="tl">
                    <a:srgbClr val="C0C0C0"/>
                  </a:outerShdw>
                </a:effectLst>
              </a:rPr>
              <a:t>base</a:t>
            </a:r>
          </a:p>
          <a:p>
            <a:pPr algn="ctr">
              <a:buFontTx/>
              <a:buNone/>
            </a:pPr>
            <a:endParaRPr lang="en-US" sz="9000" b="1" i="1" dirty="0">
              <a:solidFill>
                <a:srgbClr val="CCECFF"/>
              </a:solidFill>
              <a:effectLst>
                <a:outerShdw blurRad="38100" dist="38100" dir="2700000" algn="tl">
                  <a:srgbClr val="C0C0C0"/>
                </a:outerShdw>
              </a:effectLst>
            </a:endParaRPr>
          </a:p>
          <a:p>
            <a:pPr algn="ctr">
              <a:buFontTx/>
              <a:buNone/>
            </a:pPr>
            <a:r>
              <a:rPr lang="en-US" sz="9000" b="1" i="1" dirty="0">
                <a:solidFill>
                  <a:srgbClr val="FF0000"/>
                </a:solidFill>
              </a:rPr>
              <a:t> </a:t>
            </a:r>
          </a:p>
        </p:txBody>
      </p:sp>
    </p:spTree>
    <p:extLst>
      <p:ext uri="{BB962C8B-B14F-4D97-AF65-F5344CB8AC3E}">
        <p14:creationId xmlns:p14="http://schemas.microsoft.com/office/powerpoint/2010/main" val="3681332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91E5C8-7E5E-CF9E-EFD9-41F42ADCE2C2}"/>
                  </a:ext>
                </a:extLst>
              </p:cNvPr>
              <p:cNvSpPr txBox="1"/>
              <p:nvPr/>
            </p:nvSpPr>
            <p:spPr>
              <a:xfrm>
                <a:off x="533400" y="0"/>
                <a:ext cx="8229600" cy="4339971"/>
              </a:xfrm>
              <a:prstGeom prst="rect">
                <a:avLst/>
              </a:prstGeom>
              <a:noFill/>
            </p:spPr>
            <p:txBody>
              <a:bodyPr wrap="square">
                <a:spAutoFit/>
              </a:bodyPr>
              <a:lstStyle/>
              <a:p>
                <a:pPr lvl="0" algn="ctr">
                  <a:lnSpc>
                    <a:spcPct val="150000"/>
                  </a:lnSpc>
                </a:pPr>
                <a:r>
                  <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&amp; pOH</a:t>
                </a:r>
              </a:p>
              <a:p>
                <a:pPr algn="ctr">
                  <a:lnSpc>
                    <a:spcPct val="150000"/>
                  </a:lnSpc>
                </a:pPr>
                <a:r>
                  <a:rPr lang="en-US" sz="2800" dirty="0">
                    <a:solidFill>
                      <a:srgbClr val="000000"/>
                    </a:solidFill>
                    <a:effectLst/>
                    <a:latin typeface="Times New Roman" panose="02020603050405020304" pitchFamily="18" charset="0"/>
                    <a:ea typeface="Arial Unicode MS"/>
                  </a:rPr>
                  <a:t>At 25</a:t>
                </a:r>
                <a14:m>
                  <m:oMath xmlns:m="http://schemas.openxmlformats.org/officeDocument/2006/math">
                    <m:r>
                      <a:rPr lang="en-US" sz="2800">
                        <a:solidFill>
                          <a:srgbClr val="000000"/>
                        </a:solidFill>
                        <a:effectLst/>
                        <a:latin typeface="Cambria Math" panose="02040503050406030204" pitchFamily="18" charset="0"/>
                        <a:ea typeface="Arial Unicode MS"/>
                      </a:rPr>
                      <m:t>℃</m:t>
                    </m:r>
                  </m:oMath>
                </a14:m>
                <a:r>
                  <a:rPr lang="en-US" sz="2800" dirty="0">
                    <a:solidFill>
                      <a:srgbClr val="000000"/>
                    </a:solidFill>
                    <a:effectLst/>
                    <a:latin typeface="Times New Roman" panose="02020603050405020304" pitchFamily="18" charset="0"/>
                    <a:ea typeface="Arial Unicode MS"/>
                  </a:rPr>
                  <a:t>  the value of concentration of H</a:t>
                </a:r>
                <a:r>
                  <a:rPr lang="en-US" sz="2800" baseline="30000" dirty="0">
                    <a:solidFill>
                      <a:srgbClr val="000000"/>
                    </a:solidFill>
                    <a:effectLst/>
                    <a:latin typeface="Times New Roman" panose="02020603050405020304" pitchFamily="18" charset="0"/>
                    <a:ea typeface="Arial Unicode MS"/>
                  </a:rPr>
                  <a:t>+</a:t>
                </a:r>
                <a:r>
                  <a:rPr lang="en-US" sz="2800" dirty="0">
                    <a:solidFill>
                      <a:srgbClr val="000000"/>
                    </a:solidFill>
                    <a:effectLst/>
                    <a:latin typeface="Times New Roman" panose="02020603050405020304" pitchFamily="18" charset="0"/>
                    <a:ea typeface="Arial Unicode MS"/>
                  </a:rPr>
                  <a:t> and </a:t>
                </a:r>
                <a14:m>
                  <m:oMath xmlns:m="http://schemas.openxmlformats.org/officeDocument/2006/math">
                    <m:sSup>
                      <m:sSupPr>
                        <m:ctrlPr>
                          <a:rPr lang="en-IN" sz="2800" i="1">
                            <a:solidFill>
                              <a:srgbClr val="000000"/>
                            </a:solidFill>
                            <a:effectLst/>
                            <a:latin typeface="Cambria Math" panose="02040503050406030204" pitchFamily="18" charset="0"/>
                            <a:ea typeface="Arial Unicode MS"/>
                          </a:rPr>
                        </m:ctrlPr>
                      </m:sSupPr>
                      <m:e>
                        <m:r>
                          <m:rPr>
                            <m:sty m:val="p"/>
                          </m:rPr>
                          <a:rPr lang="en-US" sz="2800">
                            <a:solidFill>
                              <a:srgbClr val="000000"/>
                            </a:solidFill>
                            <a:effectLst/>
                            <a:latin typeface="Cambria Math" panose="02040503050406030204" pitchFamily="18" charset="0"/>
                            <a:ea typeface="Arial Unicode MS"/>
                          </a:rPr>
                          <m:t>OH</m:t>
                        </m:r>
                      </m:e>
                      <m:sup>
                        <m:r>
                          <a:rPr lang="en-US" sz="2800" i="1">
                            <a:solidFill>
                              <a:srgbClr val="000000"/>
                            </a:solidFill>
                            <a:effectLst/>
                            <a:latin typeface="Cambria Math" panose="02040503050406030204" pitchFamily="18" charset="0"/>
                            <a:ea typeface="Arial Unicode MS"/>
                          </a:rPr>
                          <m:t>−</m:t>
                        </m:r>
                      </m:sup>
                    </m:sSup>
                  </m:oMath>
                </a14:m>
                <a:r>
                  <a:rPr lang="en-US" sz="2800" dirty="0">
                    <a:solidFill>
                      <a:srgbClr val="000000"/>
                    </a:solidFill>
                    <a:effectLst/>
                    <a:latin typeface="Times New Roman" panose="02020603050405020304" pitchFamily="18" charset="0"/>
                    <a:ea typeface="Arial Unicode MS"/>
                  </a:rPr>
                  <a:t> at different pH</a:t>
                </a:r>
                <a:endParaRPr lang="en-IN" sz="2800" dirty="0">
                  <a:effectLst/>
                  <a:latin typeface="Times New Roman" panose="02020603050405020304" pitchFamily="18" charset="0"/>
                  <a:ea typeface="Arial Unicode MS"/>
                </a:endParaRPr>
              </a:p>
              <a:p>
                <a:pPr lvl="0" algn="ctr">
                  <a:lnSpc>
                    <a:spcPct val="150000"/>
                  </a:lnSpc>
                </a:pPr>
                <a:endParaRPr lang="en-US" sz="3200" b="1" dirty="0">
                  <a:solidFill>
                    <a:srgbClr val="C00000"/>
                  </a:solidFill>
                  <a:latin typeface="Times New Roman" panose="02020603050405020304" pitchFamily="18" charset="0"/>
                  <a:ea typeface="Calibri" panose="020F0502020204030204" pitchFamily="34" charset="0"/>
                  <a:cs typeface="Vrinda" panose="020B0502040204020203" pitchFamily="34" charset="0"/>
                </a:endParaRPr>
              </a:p>
              <a:p>
                <a:pPr lvl="0" algn="ctr">
                  <a:lnSpc>
                    <a:spcPct val="150000"/>
                  </a:lnSpc>
                </a:pPr>
                <a:endParaRPr lang="en-US" sz="3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gn="just">
                  <a:lnSpc>
                    <a:spcPct val="107000"/>
                  </a:lnSpc>
                  <a:spcAft>
                    <a:spcPts val="800"/>
                  </a:spcAft>
                </a:pPr>
                <a:endParaRPr lang="en-US" sz="2000" dirty="0">
                  <a:solidFill>
                    <a:srgbClr val="000000"/>
                  </a:solidFill>
                  <a:latin typeface="Times New Roman" panose="02020603050405020304" pitchFamily="18" charset="0"/>
                  <a:ea typeface="Arial Unicode MS"/>
                </a:endParaRPr>
              </a:p>
              <a:p>
                <a:pPr algn="just">
                  <a:lnSpc>
                    <a:spcPct val="107000"/>
                  </a:lnSpc>
                  <a:spcAft>
                    <a:spcPts val="800"/>
                  </a:spcAft>
                </a:pPr>
                <a:endParaRPr lang="en-IN" sz="20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7691E5C8-7E5E-CF9E-EFD9-41F42ADCE2C2}"/>
                  </a:ext>
                </a:extLst>
              </p:cNvPr>
              <p:cNvSpPr txBox="1">
                <a:spLocks noRot="1" noChangeAspect="1" noMove="1" noResize="1" noEditPoints="1" noAdjustHandles="1" noChangeArrowheads="1" noChangeShapeType="1" noTextEdit="1"/>
              </p:cNvSpPr>
              <p:nvPr/>
            </p:nvSpPr>
            <p:spPr>
              <a:xfrm>
                <a:off x="533400" y="0"/>
                <a:ext cx="8229600" cy="4339971"/>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3119B36-527B-985E-7D58-4B70CDB36FE3}"/>
                  </a:ext>
                </a:extLst>
              </p:cNvPr>
              <p:cNvGraphicFramePr>
                <a:graphicFrameLocks noGrp="1"/>
              </p:cNvGraphicFramePr>
              <p:nvPr>
                <p:extLst>
                  <p:ext uri="{D42A27DB-BD31-4B8C-83A1-F6EECF244321}">
                    <p14:modId xmlns:p14="http://schemas.microsoft.com/office/powerpoint/2010/main" val="2856868500"/>
                  </p:ext>
                </p:extLst>
              </p:nvPr>
            </p:nvGraphicFramePr>
            <p:xfrm>
              <a:off x="381000" y="1524000"/>
              <a:ext cx="8382000" cy="4997822"/>
            </p:xfrm>
            <a:graphic>
              <a:graphicData uri="http://schemas.openxmlformats.org/drawingml/2006/table">
                <a:tbl>
                  <a:tblPr firstRow="1" firstCol="1" bandRow="1">
                    <a:tableStyleId>{5C22544A-7EE6-4342-B048-85BDC9FD1C3A}</a:tableStyleId>
                  </a:tblPr>
                  <a:tblGrid>
                    <a:gridCol w="1513140">
                      <a:extLst>
                        <a:ext uri="{9D8B030D-6E8A-4147-A177-3AD203B41FA5}">
                          <a16:colId xmlns:a16="http://schemas.microsoft.com/office/drawing/2014/main" val="3576809359"/>
                        </a:ext>
                      </a:extLst>
                    </a:gridCol>
                    <a:gridCol w="1426864">
                      <a:extLst>
                        <a:ext uri="{9D8B030D-6E8A-4147-A177-3AD203B41FA5}">
                          <a16:colId xmlns:a16="http://schemas.microsoft.com/office/drawing/2014/main" val="3151317896"/>
                        </a:ext>
                      </a:extLst>
                    </a:gridCol>
                    <a:gridCol w="1341695">
                      <a:extLst>
                        <a:ext uri="{9D8B030D-6E8A-4147-A177-3AD203B41FA5}">
                          <a16:colId xmlns:a16="http://schemas.microsoft.com/office/drawing/2014/main" val="957246780"/>
                        </a:ext>
                      </a:extLst>
                    </a:gridCol>
                    <a:gridCol w="1339483">
                      <a:extLst>
                        <a:ext uri="{9D8B030D-6E8A-4147-A177-3AD203B41FA5}">
                          <a16:colId xmlns:a16="http://schemas.microsoft.com/office/drawing/2014/main" val="4034999753"/>
                        </a:ext>
                      </a:extLst>
                    </a:gridCol>
                    <a:gridCol w="1339483">
                      <a:extLst>
                        <a:ext uri="{9D8B030D-6E8A-4147-A177-3AD203B41FA5}">
                          <a16:colId xmlns:a16="http://schemas.microsoft.com/office/drawing/2014/main" val="891988163"/>
                        </a:ext>
                      </a:extLst>
                    </a:gridCol>
                    <a:gridCol w="1421335">
                      <a:extLst>
                        <a:ext uri="{9D8B030D-6E8A-4147-A177-3AD203B41FA5}">
                          <a16:colId xmlns:a16="http://schemas.microsoft.com/office/drawing/2014/main" val="2409756356"/>
                        </a:ext>
                      </a:extLst>
                    </a:gridCol>
                  </a:tblGrid>
                  <a:tr h="1149931">
                    <a:tc>
                      <a:txBody>
                        <a:bodyPr/>
                        <a:lstStyle/>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pH 0 or pOH 14</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 or pOH 13</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at pH 7 or pOH 7</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6 or pOH  8</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14 or pOH  0</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365600664"/>
                      </a:ext>
                    </a:extLst>
                  </a:tr>
                  <a:tr h="1530563">
                    <a:tc>
                      <a:txBody>
                        <a:bodyPr/>
                        <a:lstStyle/>
                        <a:p>
                          <a:pPr algn="just">
                            <a:lnSpc>
                              <a:spcPct val="107000"/>
                            </a:lnSpc>
                            <a:spcAft>
                              <a:spcPts val="800"/>
                            </a:spcAft>
                          </a:pPr>
                          <a:r>
                            <a:rPr lang="en-US" sz="2800">
                              <a:effectLst/>
                            </a:rPr>
                            <a:t>concentration of H</a:t>
                          </a:r>
                          <a:r>
                            <a:rPr lang="en-US" sz="2800" baseline="30000">
                              <a:effectLst/>
                            </a:rPr>
                            <a:t>+</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 or 1 (M)</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m:t>
                                  </m:r>
                                </m:sup>
                              </m:sSup>
                            </m:oMath>
                          </a14:m>
                          <a:r>
                            <a:rPr lang="en-US" sz="2800" dirty="0">
                              <a:effectLst/>
                            </a:rPr>
                            <a:t> mol/L</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−7</m:t>
                                  </m:r>
                                </m:sup>
                              </m:sSup>
                            </m:oMath>
                          </a14:m>
                          <a:r>
                            <a:rPr lang="en-US" sz="2800" dirty="0">
                              <a:effectLst/>
                            </a:rPr>
                            <a:t> mol/L </a:t>
                          </a:r>
                          <a:endParaRPr lang="en-IN" sz="2800" dirty="0">
                            <a:effectLst/>
                          </a:endParaRPr>
                        </a:p>
                        <a:p>
                          <a:pPr indent="228600" algn="ctr">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−6</m:t>
                                  </m:r>
                                </m:sup>
                              </m:sSup>
                            </m:oMath>
                          </a14:m>
                          <a:r>
                            <a:rPr lang="en-US" sz="2800">
                              <a:effectLst/>
                            </a:rPr>
                            <a:t> mol/L </a:t>
                          </a:r>
                          <a:endParaRPr lang="en-IN" sz="2800">
                            <a:effectLst/>
                          </a:endParaRPr>
                        </a:p>
                        <a:p>
                          <a:pPr indent="228600" algn="just">
                            <a:lnSpc>
                              <a:spcPct val="107000"/>
                            </a:lnSpc>
                            <a:spcAft>
                              <a:spcPts val="800"/>
                            </a:spcAft>
                          </a:pPr>
                          <a:r>
                            <a:rPr lang="en-US" sz="2800">
                              <a:effectLst/>
                            </a:rPr>
                            <a:t> </a:t>
                          </a:r>
                          <a:endParaRPr lang="en-IN" sz="2800">
                            <a:effectLst/>
                            <a:latin typeface="Times New Roman" panose="02020603050405020304" pitchFamily="18" charset="0"/>
                            <a:ea typeface="Arial Unicode MS"/>
                          </a:endParaRPr>
                        </a:p>
                      </a:txBody>
                      <a:tcPr marL="68580" marR="68580" marT="0" marB="0"/>
                    </a:tc>
                    <a:tc>
                      <a:txBody>
                        <a:bodyPr/>
                        <a:lstStyle/>
                        <a:p>
                          <a:pPr indent="4445"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−14</m:t>
                                  </m:r>
                                </m:sup>
                              </m:sSup>
                            </m:oMath>
                          </a14:m>
                          <a:r>
                            <a:rPr lang="en-US" sz="2800">
                              <a:effectLst/>
                            </a:rPr>
                            <a:t> mol/L </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401982845"/>
                      </a:ext>
                    </a:extLst>
                  </a:tr>
                  <a:tr h="2120106">
                    <a:tc>
                      <a:txBody>
                        <a:bodyPr/>
                        <a:lstStyle/>
                        <a:p>
                          <a:pPr algn="just">
                            <a:lnSpc>
                              <a:spcPct val="107000"/>
                            </a:lnSpc>
                            <a:spcAft>
                              <a:spcPts val="800"/>
                            </a:spcAft>
                          </a:pPr>
                          <a:r>
                            <a:rPr lang="en-US" sz="2800">
                              <a:effectLst/>
                            </a:rPr>
                            <a:t>concentration of </a:t>
                          </a:r>
                          <a14:m>
                            <m:oMath xmlns:m="http://schemas.openxmlformats.org/officeDocument/2006/math">
                              <m:sSup>
                                <m:sSupPr>
                                  <m:ctrlPr>
                                    <a:rPr lang="en-IN" sz="2800" i="1">
                                      <a:effectLst/>
                                      <a:latin typeface="Cambria Math" panose="02040503050406030204" pitchFamily="18" charset="0"/>
                                    </a:rPr>
                                  </m:ctrlPr>
                                </m:sSupPr>
                                <m:e>
                                  <m:r>
                                    <m:rPr>
                                      <m:sty m:val="p"/>
                                    </m:rPr>
                                    <a:rPr lang="en-US" sz="2800">
                                      <a:effectLst/>
                                      <a:latin typeface="Cambria Math" panose="02040503050406030204" pitchFamily="18" charset="0"/>
                                    </a:rPr>
                                    <m:t>OH</m:t>
                                  </m:r>
                                </m:e>
                                <m:sup>
                                  <m:r>
                                    <a:rPr lang="en-US" sz="2800">
                                      <a:effectLst/>
                                      <a:latin typeface="Cambria Math" panose="02040503050406030204" pitchFamily="18" charset="0"/>
                                    </a:rPr>
                                    <m:t>−</m:t>
                                  </m:r>
                                </m:sup>
                              </m:sSup>
                            </m:oMath>
                          </a14:m>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−14</m:t>
                                  </m:r>
                                </m:sup>
                              </m:sSup>
                            </m:oMath>
                          </a14:m>
                          <a:r>
                            <a:rPr lang="en-US" sz="2800">
                              <a:effectLst/>
                            </a:rPr>
                            <a:t> mol/L or (M) </a:t>
                          </a:r>
                          <a:endParaRPr lang="en-IN" sz="2800">
                            <a:effectLst/>
                          </a:endParaRPr>
                        </a:p>
                        <a:p>
                          <a:pPr indent="228600" algn="just">
                            <a:lnSpc>
                              <a:spcPct val="107000"/>
                            </a:lnSpc>
                            <a:spcAft>
                              <a:spcPts val="800"/>
                            </a:spcAft>
                          </a:pPr>
                          <a:r>
                            <a:rPr lang="en-US" sz="2800">
                              <a:effectLst/>
                            </a:rPr>
                            <a:t> </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−13</m:t>
                                  </m:r>
                                </m:sup>
                              </m:sSup>
                            </m:oMath>
                          </a14:m>
                          <a:r>
                            <a:rPr lang="en-US" sz="2800">
                              <a:effectLst/>
                            </a:rPr>
                            <a:t>mol/L</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−7</m:t>
                                  </m:r>
                                </m:sup>
                              </m:sSup>
                            </m:oMath>
                          </a14:m>
                          <a:r>
                            <a:rPr lang="en-US" sz="2800" dirty="0">
                              <a:effectLst/>
                            </a:rPr>
                            <a:t> mol/L </a:t>
                          </a:r>
                          <a:endParaRPr lang="en-IN" sz="2800" dirty="0">
                            <a:effectLst/>
                          </a:endParaRPr>
                        </a:p>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14:m>
                            <m:oMath xmlns:m="http://schemas.openxmlformats.org/officeDocument/2006/math">
                              <m:sSup>
                                <m:sSupPr>
                                  <m:ctrlPr>
                                    <a:rPr lang="en-IN" sz="2800" i="1">
                                      <a:effectLst/>
                                      <a:latin typeface="Cambria Math" panose="02040503050406030204" pitchFamily="18" charset="0"/>
                                    </a:rPr>
                                  </m:ctrlPr>
                                </m:sSupPr>
                                <m:e>
                                  <m:r>
                                    <a:rPr lang="en-US" sz="2800">
                                      <a:effectLst/>
                                      <a:latin typeface="Cambria Math" panose="02040503050406030204" pitchFamily="18" charset="0"/>
                                    </a:rPr>
                                    <m:t>10</m:t>
                                  </m:r>
                                </m:e>
                                <m:sup>
                                  <m:r>
                                    <a:rPr lang="en-US" sz="2800">
                                      <a:effectLst/>
                                      <a:latin typeface="Cambria Math" panose="02040503050406030204" pitchFamily="18" charset="0"/>
                                    </a:rPr>
                                    <m:t>−8</m:t>
                                  </m:r>
                                </m:sup>
                              </m:sSup>
                            </m:oMath>
                          </a14:m>
                          <a:r>
                            <a:rPr lang="en-US" sz="2800" dirty="0">
                              <a:effectLst/>
                            </a:rPr>
                            <a:t> mol/L</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a:t>
                          </a:r>
                          <a:endParaRPr lang="en-IN" sz="2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006060873"/>
                      </a:ext>
                    </a:extLst>
                  </a:tr>
                </a:tbl>
              </a:graphicData>
            </a:graphic>
          </p:graphicFrame>
        </mc:Choice>
        <mc:Fallback xmlns="">
          <p:graphicFrame>
            <p:nvGraphicFramePr>
              <p:cNvPr id="5" name="Table 4">
                <a:extLst>
                  <a:ext uri="{FF2B5EF4-FFF2-40B4-BE49-F238E27FC236}">
                    <a16:creationId xmlns:a16="http://schemas.microsoft.com/office/drawing/2014/main" id="{93119B36-527B-985E-7D58-4B70CDB36FE3}"/>
                  </a:ext>
                </a:extLst>
              </p:cNvPr>
              <p:cNvGraphicFramePr>
                <a:graphicFrameLocks noGrp="1"/>
              </p:cNvGraphicFramePr>
              <p:nvPr>
                <p:extLst>
                  <p:ext uri="{D42A27DB-BD31-4B8C-83A1-F6EECF244321}">
                    <p14:modId xmlns:p14="http://schemas.microsoft.com/office/powerpoint/2010/main" val="2856868500"/>
                  </p:ext>
                </p:extLst>
              </p:nvPr>
            </p:nvGraphicFramePr>
            <p:xfrm>
              <a:off x="381000" y="1524000"/>
              <a:ext cx="8382000" cy="4997822"/>
            </p:xfrm>
            <a:graphic>
              <a:graphicData uri="http://schemas.openxmlformats.org/drawingml/2006/table">
                <a:tbl>
                  <a:tblPr firstRow="1" firstCol="1" bandRow="1">
                    <a:tableStyleId>{5C22544A-7EE6-4342-B048-85BDC9FD1C3A}</a:tableStyleId>
                  </a:tblPr>
                  <a:tblGrid>
                    <a:gridCol w="1513140">
                      <a:extLst>
                        <a:ext uri="{9D8B030D-6E8A-4147-A177-3AD203B41FA5}">
                          <a16:colId xmlns:a16="http://schemas.microsoft.com/office/drawing/2014/main" val="3576809359"/>
                        </a:ext>
                      </a:extLst>
                    </a:gridCol>
                    <a:gridCol w="1426864">
                      <a:extLst>
                        <a:ext uri="{9D8B030D-6E8A-4147-A177-3AD203B41FA5}">
                          <a16:colId xmlns:a16="http://schemas.microsoft.com/office/drawing/2014/main" val="3151317896"/>
                        </a:ext>
                      </a:extLst>
                    </a:gridCol>
                    <a:gridCol w="1341695">
                      <a:extLst>
                        <a:ext uri="{9D8B030D-6E8A-4147-A177-3AD203B41FA5}">
                          <a16:colId xmlns:a16="http://schemas.microsoft.com/office/drawing/2014/main" val="957246780"/>
                        </a:ext>
                      </a:extLst>
                    </a:gridCol>
                    <a:gridCol w="1339483">
                      <a:extLst>
                        <a:ext uri="{9D8B030D-6E8A-4147-A177-3AD203B41FA5}">
                          <a16:colId xmlns:a16="http://schemas.microsoft.com/office/drawing/2014/main" val="4034999753"/>
                        </a:ext>
                      </a:extLst>
                    </a:gridCol>
                    <a:gridCol w="1339483">
                      <a:extLst>
                        <a:ext uri="{9D8B030D-6E8A-4147-A177-3AD203B41FA5}">
                          <a16:colId xmlns:a16="http://schemas.microsoft.com/office/drawing/2014/main" val="891988163"/>
                        </a:ext>
                      </a:extLst>
                    </a:gridCol>
                    <a:gridCol w="1421335">
                      <a:extLst>
                        <a:ext uri="{9D8B030D-6E8A-4147-A177-3AD203B41FA5}">
                          <a16:colId xmlns:a16="http://schemas.microsoft.com/office/drawing/2014/main" val="2409756356"/>
                        </a:ext>
                      </a:extLst>
                    </a:gridCol>
                  </a:tblGrid>
                  <a:tr h="1347153">
                    <a:tc>
                      <a:txBody>
                        <a:bodyPr/>
                        <a:lstStyle/>
                        <a:p>
                          <a:pPr indent="228600" algn="just">
                            <a:lnSpc>
                              <a:spcPct val="107000"/>
                            </a:lnSpc>
                            <a:spcAft>
                              <a:spcPts val="800"/>
                            </a:spcAft>
                          </a:pPr>
                          <a:r>
                            <a:rPr lang="en-US" sz="2800" dirty="0">
                              <a:effectLst/>
                            </a:rPr>
                            <a:t> </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pH 0 or pOH 14</a:t>
                          </a:r>
                          <a:endParaRPr lang="en-IN" sz="2800" dirty="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 or pOH 13</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at pH 7 or pOH 7</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6 or pOH  8</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a:effectLst/>
                            </a:rPr>
                            <a:t>pH 14 or pOH  0</a:t>
                          </a:r>
                          <a:endParaRPr lang="en-IN" sz="2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365600664"/>
                      </a:ext>
                    </a:extLst>
                  </a:tr>
                  <a:tr h="1530563">
                    <a:tc>
                      <a:txBody>
                        <a:bodyPr/>
                        <a:lstStyle/>
                        <a:p>
                          <a:pPr algn="just">
                            <a:lnSpc>
                              <a:spcPct val="107000"/>
                            </a:lnSpc>
                            <a:spcAft>
                              <a:spcPts val="800"/>
                            </a:spcAft>
                          </a:pPr>
                          <a:r>
                            <a:rPr lang="en-US" sz="2800">
                              <a:effectLst/>
                            </a:rPr>
                            <a:t>concentration of H</a:t>
                          </a:r>
                          <a:r>
                            <a:rPr lang="en-US" sz="2800" baseline="30000">
                              <a:effectLst/>
                            </a:rPr>
                            <a:t>+</a:t>
                          </a:r>
                          <a:endParaRPr lang="en-IN" sz="2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2800" dirty="0">
                              <a:effectLst/>
                            </a:rPr>
                            <a:t>1 mol/L or 1 (M)</a:t>
                          </a:r>
                          <a:endParaRPr lang="en-IN" sz="2800" dirty="0">
                            <a:effectLst/>
                            <a:latin typeface="Times New Roman" panose="02020603050405020304" pitchFamily="18" charset="0"/>
                            <a:ea typeface="Arial Unicode MS"/>
                          </a:endParaRPr>
                        </a:p>
                      </a:txBody>
                      <a:tcPr marL="68580" marR="68580" marT="0" marB="0"/>
                    </a:tc>
                    <a:tc>
                      <a:txBody>
                        <a:bodyPr/>
                        <a:lstStyle/>
                        <a:p>
                          <a:endParaRPr lang="en-US"/>
                        </a:p>
                      </a:txBody>
                      <a:tcPr marL="68580" marR="68580" marT="0" marB="0">
                        <a:blipFill>
                          <a:blip r:embed="rId3"/>
                          <a:stretch>
                            <a:fillRect l="-220000" t="-94422" r="-307727" b="-139442"/>
                          </a:stretch>
                        </a:blipFill>
                      </a:tcPr>
                    </a:tc>
                    <a:tc>
                      <a:txBody>
                        <a:bodyPr/>
                        <a:lstStyle/>
                        <a:p>
                          <a:endParaRPr lang="en-US"/>
                        </a:p>
                      </a:txBody>
                      <a:tcPr marL="68580" marR="68580" marT="0" marB="0">
                        <a:blipFill>
                          <a:blip r:embed="rId3"/>
                          <a:stretch>
                            <a:fillRect l="-320000" t="-94422" r="-207727" b="-139442"/>
                          </a:stretch>
                        </a:blipFill>
                      </a:tcPr>
                    </a:tc>
                    <a:tc>
                      <a:txBody>
                        <a:bodyPr/>
                        <a:lstStyle/>
                        <a:p>
                          <a:endParaRPr lang="en-US"/>
                        </a:p>
                      </a:txBody>
                      <a:tcPr marL="68580" marR="68580" marT="0" marB="0">
                        <a:blipFill>
                          <a:blip r:embed="rId3"/>
                          <a:stretch>
                            <a:fillRect l="-420000" t="-94422" r="-107727" b="-139442"/>
                          </a:stretch>
                        </a:blipFill>
                      </a:tcPr>
                    </a:tc>
                    <a:tc>
                      <a:txBody>
                        <a:bodyPr/>
                        <a:lstStyle/>
                        <a:p>
                          <a:endParaRPr lang="en-US"/>
                        </a:p>
                      </a:txBody>
                      <a:tcPr marL="68580" marR="68580" marT="0" marB="0">
                        <a:blipFill>
                          <a:blip r:embed="rId3"/>
                          <a:stretch>
                            <a:fillRect l="-490987" t="-94422" r="-1717" b="-139442"/>
                          </a:stretch>
                        </a:blipFill>
                      </a:tcPr>
                    </a:tc>
                    <a:extLst>
                      <a:ext uri="{0D108BD9-81ED-4DB2-BD59-A6C34878D82A}">
                        <a16:rowId xmlns:a16="http://schemas.microsoft.com/office/drawing/2014/main" val="401982845"/>
                      </a:ext>
                    </a:extLst>
                  </a:tr>
                  <a:tr h="2120106">
                    <a:tc>
                      <a:txBody>
                        <a:bodyPr/>
                        <a:lstStyle/>
                        <a:p>
                          <a:endParaRPr lang="en-US"/>
                        </a:p>
                      </a:txBody>
                      <a:tcPr marL="68580" marR="68580" marT="0" marB="0">
                        <a:blipFill>
                          <a:blip r:embed="rId3"/>
                          <a:stretch>
                            <a:fillRect l="-403" t="-140230" r="-456452" b="-575"/>
                          </a:stretch>
                        </a:blipFill>
                      </a:tcPr>
                    </a:tc>
                    <a:tc>
                      <a:txBody>
                        <a:bodyPr/>
                        <a:lstStyle/>
                        <a:p>
                          <a:endParaRPr lang="en-US"/>
                        </a:p>
                      </a:txBody>
                      <a:tcPr marL="68580" marR="68580" marT="0" marB="0">
                        <a:blipFill>
                          <a:blip r:embed="rId3"/>
                          <a:stretch>
                            <a:fillRect l="-105957" t="-140230" r="-381702" b="-575"/>
                          </a:stretch>
                        </a:blipFill>
                      </a:tcPr>
                    </a:tc>
                    <a:tc>
                      <a:txBody>
                        <a:bodyPr/>
                        <a:lstStyle/>
                        <a:p>
                          <a:endParaRPr lang="en-US"/>
                        </a:p>
                      </a:txBody>
                      <a:tcPr marL="68580" marR="68580" marT="0" marB="0">
                        <a:blipFill>
                          <a:blip r:embed="rId3"/>
                          <a:stretch>
                            <a:fillRect l="-220000" t="-140230" r="-307727" b="-575"/>
                          </a:stretch>
                        </a:blipFill>
                      </a:tcPr>
                    </a:tc>
                    <a:tc>
                      <a:txBody>
                        <a:bodyPr/>
                        <a:lstStyle/>
                        <a:p>
                          <a:endParaRPr lang="en-US"/>
                        </a:p>
                      </a:txBody>
                      <a:tcPr marL="68580" marR="68580" marT="0" marB="0">
                        <a:blipFill>
                          <a:blip r:embed="rId3"/>
                          <a:stretch>
                            <a:fillRect l="-320000" t="-140230" r="-207727" b="-575"/>
                          </a:stretch>
                        </a:blipFill>
                      </a:tcPr>
                    </a:tc>
                    <a:tc>
                      <a:txBody>
                        <a:bodyPr/>
                        <a:lstStyle/>
                        <a:p>
                          <a:endParaRPr lang="en-US"/>
                        </a:p>
                      </a:txBody>
                      <a:tcPr marL="68580" marR="68580" marT="0" marB="0">
                        <a:blipFill>
                          <a:blip r:embed="rId3"/>
                          <a:stretch>
                            <a:fillRect l="-420000" t="-140230" r="-107727" b="-575"/>
                          </a:stretch>
                        </a:blipFill>
                      </a:tcPr>
                    </a:tc>
                    <a:tc>
                      <a:txBody>
                        <a:bodyPr/>
                        <a:lstStyle/>
                        <a:p>
                          <a:pPr algn="just">
                            <a:lnSpc>
                              <a:spcPct val="107000"/>
                            </a:lnSpc>
                            <a:spcAft>
                              <a:spcPts val="800"/>
                            </a:spcAft>
                          </a:pPr>
                          <a:r>
                            <a:rPr lang="en-US" sz="2800" dirty="0">
                              <a:effectLst/>
                            </a:rPr>
                            <a:t>1 mol/L</a:t>
                          </a:r>
                          <a:endParaRPr lang="en-IN" sz="2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006060873"/>
                      </a:ext>
                    </a:extLst>
                  </a:tr>
                </a:tbl>
              </a:graphicData>
            </a:graphic>
          </p:graphicFrame>
        </mc:Fallback>
      </mc:AlternateContent>
      <p:sp>
        <p:nvSpPr>
          <p:cNvPr id="6" name="Rectangle 2">
            <a:extLst>
              <a:ext uri="{FF2B5EF4-FFF2-40B4-BE49-F238E27FC236}">
                <a16:creationId xmlns:a16="http://schemas.microsoft.com/office/drawing/2014/main" id="{C85A65DA-11FB-FF3B-F08B-844F186BD2E9}"/>
              </a:ext>
            </a:extLst>
          </p:cNvPr>
          <p:cNvSpPr>
            <a:spLocks noChangeArrowheads="1"/>
          </p:cNvSpPr>
          <p:nvPr/>
        </p:nvSpPr>
        <p:spPr bwMode="auto">
          <a:xfrm>
            <a:off x="2165350" y="3344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627284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505C9-3E1C-D36C-7DD8-48491736AAA6}"/>
              </a:ext>
            </a:extLst>
          </p:cNvPr>
          <p:cNvSpPr txBox="1"/>
          <p:nvPr/>
        </p:nvSpPr>
        <p:spPr>
          <a:xfrm>
            <a:off x="419100" y="215244"/>
            <a:ext cx="8305800" cy="6219460"/>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endParaRPr lang="en-US" sz="2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At 25° C the range of pH scale is 1 to 7 to 14,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1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-1</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3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0.001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A solution with a pH of 7 has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of  0.0000001 mol/L or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-7</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With increasing temperature, this range of pH decrease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K</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w</a:t>
            </a:r>
            <a:r>
              <a:rPr lang="en-US" sz="2400" dirty="0">
                <a:effectLst/>
                <a:latin typeface="Times New Roman" panose="02020603050405020304" pitchFamily="18" charset="0"/>
                <a:ea typeface="Calibri" panose="020F0502020204030204" pitchFamily="34" charset="0"/>
                <a:cs typeface="Vrinda" panose="020B0502040204020203" pitchFamily="34" charset="0"/>
              </a:rPr>
              <a:t> = [H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[OH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 1.0 x 10</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-14</a:t>
            </a:r>
            <a:r>
              <a:rPr lang="en-US" sz="2400" dirty="0">
                <a:effectLst/>
                <a:latin typeface="Times New Roman" panose="02020603050405020304" pitchFamily="18" charset="0"/>
                <a:ea typeface="Calibri" panose="020F0502020204030204" pitchFamily="34" charset="0"/>
                <a:cs typeface="Vrinda" panose="020B0502040204020203" pitchFamily="34" charset="0"/>
              </a:rPr>
              <a:t> (K</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w</a:t>
            </a:r>
            <a:r>
              <a:rPr lang="en-US" sz="2400" dirty="0">
                <a:effectLst/>
                <a:latin typeface="Times New Roman" panose="02020603050405020304" pitchFamily="18" charset="0"/>
                <a:ea typeface="Calibri" panose="020F0502020204030204" pitchFamily="34" charset="0"/>
                <a:cs typeface="Vrinda" panose="020B0502040204020203" pitchFamily="34" charset="0"/>
              </a:rPr>
              <a:t> = Equilibrium constant for water)</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Calibri" panose="020F0502020204030204" pitchFamily="34" charset="0"/>
                <a:ea typeface="Calibri" panose="020F0502020204030204" pitchFamily="34" charset="0"/>
                <a:cs typeface="Vrinda" panose="020B0502040204020203" pitchFamily="34" charset="0"/>
              </a:rPr>
              <a:t>t</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he value of 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is temperature dependent. The value of 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at 25</a:t>
            </a:r>
            <a:r>
              <a:rPr lang="en-US" sz="2400" dirty="0">
                <a:effectLst/>
                <a:latin typeface="Calibri" panose="020F0502020204030204" pitchFamily="34" charset="0"/>
                <a:ea typeface="Calibri" panose="020F0502020204030204" pitchFamily="34" charset="0"/>
                <a:cs typeface="Vrinda" panose="020B0502040204020203" pitchFamily="34" charset="0"/>
              </a:rPr>
              <a:t>°</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C is 10</a:t>
            </a:r>
            <a:r>
              <a:rPr lang="en-US" sz="2400" baseline="30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−14</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 When the temperature is increased, the value of </a:t>
            </a:r>
            <a:r>
              <a:rPr lang="en-US" sz="2400" dirty="0">
                <a:effectLst/>
                <a:latin typeface="Times New Roman" panose="02020603050405020304" pitchFamily="18" charset="0"/>
                <a:ea typeface="Calibri" panose="020F0502020204030204" pitchFamily="34" charset="0"/>
                <a:cs typeface="Vrinda" panose="020B0502040204020203" pitchFamily="34" charset="0"/>
              </a:rPr>
              <a:t>[H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[OH</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will increase, so </a:t>
            </a:r>
            <a:r>
              <a:rPr lang="en-US" sz="24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K</a:t>
            </a:r>
            <a:r>
              <a:rPr lang="en-US" sz="2400" baseline="-25000" dirty="0">
                <a:solidFill>
                  <a:srgbClr val="232629"/>
                </a:solidFill>
                <a:effectLst/>
                <a:latin typeface="Calibri" panose="020F0502020204030204" pitchFamily="34" charset="0"/>
                <a:ea typeface="Calibri" panose="020F0502020204030204" pitchFamily="34" charset="0"/>
                <a:cs typeface="Vrinda" panose="020B0502040204020203" pitchFamily="34" charset="0"/>
              </a:rPr>
              <a:t>w</a:t>
            </a:r>
            <a:r>
              <a:rPr lang="en-US" sz="2400" dirty="0">
                <a:effectLst/>
                <a:latin typeface="Calibri" panose="020F0502020204030204" pitchFamily="34" charset="0"/>
                <a:ea typeface="Calibri" panose="020F0502020204030204" pitchFamily="34" charset="0"/>
                <a:cs typeface="Vrinda" panose="020B0502040204020203" pitchFamily="34" charset="0"/>
              </a:rPr>
              <a:t> will also increase.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456585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4505C9-3E1C-D36C-7DD8-48491736AAA6}"/>
                  </a:ext>
                </a:extLst>
              </p:cNvPr>
              <p:cNvSpPr txBox="1"/>
              <p:nvPr/>
            </p:nvSpPr>
            <p:spPr>
              <a:xfrm>
                <a:off x="381000" y="76200"/>
                <a:ext cx="8305800" cy="6387711"/>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pH of the solutions</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gn="just">
                  <a:lnSpc>
                    <a:spcPct val="107000"/>
                  </a:lnSpc>
                  <a:spcAft>
                    <a:spcPts val="800"/>
                  </a:spcAft>
                </a:pPr>
                <a:r>
                  <a:rPr lang="en-US" sz="2400" b="1" dirty="0">
                    <a:solidFill>
                      <a:srgbClr val="7030A0"/>
                    </a:solidFill>
                    <a:effectLst/>
                    <a:latin typeface="Times New Roman" panose="02020603050405020304" pitchFamily="18" charset="0"/>
                    <a:ea typeface="Arial Unicode MS"/>
                  </a:rPr>
                  <a:t>Temperature Dependence of pH</a:t>
                </a:r>
                <a:endParaRPr lang="en-IN" sz="2400" dirty="0">
                  <a:solidFill>
                    <a:srgbClr val="7030A0"/>
                  </a:solidFill>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For auto ionization of water 2 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O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00"/>
                    </a:solidFill>
                    <a:effectLst/>
                    <a:latin typeface="Times New Roman" panose="02020603050405020304" pitchFamily="18" charset="0"/>
                    <a:ea typeface="Arial Unicode MS"/>
                  </a:rPr>
                  <a:t> H</a:t>
                </a:r>
                <a:r>
                  <a:rPr lang="en-US" sz="2400" baseline="30000"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Arial Unicode MS"/>
                  </a:rPr>
                  <a:t> +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 [</a:t>
                </a:r>
                <a:r>
                  <a:rPr lang="en-US" sz="2400" b="1" dirty="0">
                    <a:solidFill>
                      <a:srgbClr val="000000"/>
                    </a:solidFill>
                    <a:effectLst/>
                    <a:latin typeface="Times New Roman" panose="02020603050405020304" pitchFamily="18" charset="0"/>
                    <a:ea typeface="Arial Unicode MS"/>
                  </a:rPr>
                  <a:t>H</a:t>
                </a:r>
                <a:r>
                  <a:rPr lang="en-US" sz="2400" b="1" baseline="30000" dirty="0">
                    <a:solidFill>
                      <a:srgbClr val="000000"/>
                    </a:solidFill>
                    <a:effectLst/>
                    <a:latin typeface="Times New Roman" panose="02020603050405020304" pitchFamily="18" charset="0"/>
                    <a:ea typeface="Arial Unicode MS"/>
                  </a:rPr>
                  <a:t>+</a:t>
                </a:r>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a:solidFill>
                          <a:srgbClr val="000000"/>
                        </a:solidFill>
                        <a:effectLst/>
                        <a:latin typeface="Cambria Math" panose="02040503050406030204" pitchFamily="18" charset="0"/>
                        <a:ea typeface="Arial Unicode MS"/>
                      </a:rPr>
                      <m:t>×</m:t>
                    </m:r>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b="1" i="1">
                            <a:solidFill>
                              <a:srgbClr val="000000"/>
                            </a:solidFill>
                            <a:effectLst/>
                            <a:latin typeface="Cambria Math" panose="02040503050406030204" pitchFamily="18" charset="0"/>
                            <a:ea typeface="Arial Unicode MS"/>
                          </a:rPr>
                        </m:ctrlPr>
                      </m:sSupPr>
                      <m:e>
                        <m:r>
                          <a:rPr lang="en-US" sz="2400" b="1" i="1">
                            <a:solidFill>
                              <a:srgbClr val="000000"/>
                            </a:solidFill>
                            <a:effectLst/>
                            <a:latin typeface="Cambria Math" panose="02040503050406030204" pitchFamily="18" charset="0"/>
                            <a:ea typeface="Arial Unicode MS"/>
                          </a:rPr>
                          <m:t>𝐎𝐇</m:t>
                        </m:r>
                      </m:e>
                      <m:sup>
                        <m:r>
                          <a:rPr lang="en-US" sz="2400" b="1" i="1">
                            <a:solidFill>
                              <a:srgbClr val="000000"/>
                            </a:solidFill>
                            <a:effectLst/>
                            <a:latin typeface="Cambria Math" panose="02040503050406030204" pitchFamily="18" charset="0"/>
                            <a:ea typeface="Arial Unicode MS"/>
                          </a:rPr>
                          <m:t>−</m:t>
                        </m:r>
                      </m:sup>
                    </m:sSup>
                  </m:oMath>
                </a14:m>
                <a:r>
                  <a:rPr lang="en-US" sz="2400" b="1" dirty="0">
                    <a:solidFill>
                      <a:srgbClr val="000000"/>
                    </a:solidFill>
                    <a:effectLst/>
                    <a:latin typeface="Times New Roman" panose="02020603050405020304" pitchFamily="18" charset="0"/>
                    <a:ea typeface="Times New Roman" panose="02020603050405020304" pitchFamily="18" charset="0"/>
                  </a:rPr>
                  <a:t>] =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K</a:t>
                </a:r>
                <a:r>
                  <a:rPr lang="en-US" sz="2400" baseline="-25000" dirty="0">
                    <a:solidFill>
                      <a:srgbClr val="000000"/>
                    </a:solidFill>
                    <a:effectLst/>
                    <a:latin typeface="Times New Roman" panose="02020603050405020304" pitchFamily="18" charset="0"/>
                    <a:ea typeface="Times New Roman" panose="02020603050405020304" pitchFamily="18" charset="0"/>
                  </a:rPr>
                  <a:t>w</a:t>
                </a:r>
                <a:r>
                  <a:rPr lang="en-US" sz="2400" dirty="0">
                    <a:solidFill>
                      <a:srgbClr val="000000"/>
                    </a:solidFill>
                    <a:effectLst/>
                    <a:latin typeface="Times New Roman" panose="02020603050405020304" pitchFamily="18" charset="0"/>
                    <a:ea typeface="Times New Roman" panose="02020603050405020304" pitchFamily="18" charset="0"/>
                  </a:rPr>
                  <a:t> increases with temperature. </a:t>
                </a:r>
                <a:r>
                  <a:rPr lang="en-US" sz="2400" b="1" dirty="0">
                    <a:solidFill>
                      <a:srgbClr val="000000"/>
                    </a:solidFill>
                    <a:effectLst/>
                    <a:latin typeface="Times New Roman" panose="02020603050405020304" pitchFamily="18" charset="0"/>
                    <a:ea typeface="Times New Roman" panose="02020603050405020304" pitchFamily="18" charset="0"/>
                  </a:rPr>
                  <a:t>Thus, with an increase in temperature pH of the neutral solution decreases from 7.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&gt;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temperature &gt;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&lt; 10</a:t>
                </a:r>
                <a:r>
                  <a:rPr lang="en-US" sz="2400" b="1" baseline="30000" dirty="0">
                    <a:solidFill>
                      <a:srgbClr val="000000"/>
                    </a:solidFill>
                    <a:effectLst/>
                    <a:latin typeface="Times New Roman" panose="02020603050405020304" pitchFamily="18" charset="0"/>
                    <a:ea typeface="Times New Roman" panose="02020603050405020304" pitchFamily="18" charset="0"/>
                  </a:rPr>
                  <a:t>-14</a:t>
                </a:r>
                <a:r>
                  <a:rPr lang="en-US" sz="2400" b="1" dirty="0">
                    <a:solidFill>
                      <a:srgbClr val="000000"/>
                    </a:solidFill>
                    <a:effectLst/>
                    <a:latin typeface="Times New Roman" panose="02020603050405020304" pitchFamily="18" charset="0"/>
                    <a:ea typeface="Times New Roman" panose="02020603050405020304" pitchFamily="18" charset="0"/>
                  </a:rPr>
                  <a:t> At temperature &lt;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Taking negative logarithm of both side</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nl-NL" sz="2400" dirty="0">
                    <a:solidFill>
                      <a:srgbClr val="000000"/>
                    </a:solidFill>
                    <a:effectLst/>
                    <a:latin typeface="Times New Roman" panose="02020603050405020304" pitchFamily="18" charset="0"/>
                    <a:ea typeface="Times New Roman" panose="02020603050405020304" pitchFamily="18" charset="0"/>
                  </a:rPr>
                  <a:t>-log K</a:t>
                </a:r>
                <a:r>
                  <a:rPr lang="nl-NL" sz="2400" baseline="-25000" dirty="0">
                    <a:solidFill>
                      <a:srgbClr val="000000"/>
                    </a:solidFill>
                    <a:effectLst/>
                    <a:latin typeface="Times New Roman" panose="02020603050405020304" pitchFamily="18" charset="0"/>
                    <a:ea typeface="Times New Roman" panose="02020603050405020304" pitchFamily="18" charset="0"/>
                  </a:rPr>
                  <a:t>w</a:t>
                </a:r>
                <a:r>
                  <a:rPr lang="nl-NL" sz="2400" dirty="0">
                    <a:solidFill>
                      <a:srgbClr val="000000"/>
                    </a:solidFill>
                    <a:effectLst/>
                    <a:latin typeface="Times New Roman" panose="02020603050405020304" pitchFamily="18" charset="0"/>
                    <a:ea typeface="Times New Roman" panose="02020603050405020304" pitchFamily="18" charset="0"/>
                  </a:rPr>
                  <a:t> = -log [</a:t>
                </a:r>
                <a:r>
                  <a:rPr lang="nl-NL" sz="2400" dirty="0">
                    <a:solidFill>
                      <a:srgbClr val="000000"/>
                    </a:solidFill>
                    <a:effectLst/>
                    <a:latin typeface="Times New Roman" panose="02020603050405020304" pitchFamily="18" charset="0"/>
                    <a:ea typeface="Arial Unicode MS"/>
                  </a:rPr>
                  <a:t>H</a:t>
                </a:r>
                <a:r>
                  <a:rPr lang="nl-NL" sz="2400" baseline="-25000" dirty="0">
                    <a:solidFill>
                      <a:srgbClr val="000000"/>
                    </a:solidFill>
                    <a:effectLst/>
                    <a:latin typeface="Times New Roman" panose="02020603050405020304" pitchFamily="18" charset="0"/>
                    <a:ea typeface="Arial Unicode MS"/>
                  </a:rPr>
                  <a:t>3</a:t>
                </a:r>
                <a:r>
                  <a:rPr lang="nl-NL" sz="2400" dirty="0">
                    <a:solidFill>
                      <a:srgbClr val="000000"/>
                    </a:solidFill>
                    <a:effectLst/>
                    <a:latin typeface="Times New Roman" panose="02020603050405020304" pitchFamily="18" charset="0"/>
                    <a:ea typeface="Arial Unicode MS"/>
                  </a:rPr>
                  <a:t>O</a:t>
                </a:r>
                <a:r>
                  <a:rPr lang="nl-NL" sz="2400" baseline="30000" dirty="0">
                    <a:solidFill>
                      <a:srgbClr val="000000"/>
                    </a:solidFill>
                    <a:effectLst/>
                    <a:latin typeface="Times New Roman" panose="02020603050405020304" pitchFamily="18" charset="0"/>
                    <a:ea typeface="Arial Unicode MS"/>
                  </a:rPr>
                  <a:t>+</a:t>
                </a:r>
                <a:r>
                  <a:rPr lang="nl-NL"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nl-NL" sz="2400">
                        <a:solidFill>
                          <a:srgbClr val="000000"/>
                        </a:solidFill>
                        <a:effectLst/>
                        <a:latin typeface="Cambria Math" panose="02040503050406030204" pitchFamily="18" charset="0"/>
                        <a:ea typeface="Arial Unicode MS"/>
                      </a:rPr>
                      <m:t>×</m:t>
                    </m:r>
                  </m:oMath>
                </a14:m>
                <a:r>
                  <a:rPr lang="nl-NL" sz="2400" dirty="0">
                    <a:solidFill>
                      <a:srgbClr val="000000"/>
                    </a:solidFill>
                    <a:effectLst/>
                    <a:latin typeface="Times New Roman" panose="02020603050405020304" pitchFamily="18" charset="0"/>
                    <a:ea typeface="Times New Roman" panose="02020603050405020304" pitchFamily="18" charset="0"/>
                  </a:rPr>
                  <a:t> -log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nl-NL" sz="2400">
                            <a:solidFill>
                              <a:srgbClr val="000000"/>
                            </a:solidFill>
                            <a:effectLst/>
                            <a:latin typeface="Cambria Math" panose="02040503050406030204" pitchFamily="18" charset="0"/>
                            <a:ea typeface="Arial Unicode MS"/>
                          </a:rPr>
                          <m:t>OH</m:t>
                        </m:r>
                      </m:e>
                      <m:sup>
                        <m:r>
                          <a:rPr lang="nl-NL" sz="2400" i="1">
                            <a:solidFill>
                              <a:srgbClr val="000000"/>
                            </a:solidFill>
                            <a:effectLst/>
                            <a:latin typeface="Cambria Math" panose="02040503050406030204" pitchFamily="18" charset="0"/>
                            <a:ea typeface="Arial Unicode MS"/>
                          </a:rPr>
                          <m:t>−</m:t>
                        </m:r>
                      </m:sup>
                    </m:sSup>
                  </m:oMath>
                </a14:m>
                <a:r>
                  <a:rPr lang="nl-NL" sz="2400" dirty="0">
                    <a:solidFill>
                      <a:srgbClr val="000000"/>
                    </a:solidFill>
                    <a:effectLst/>
                    <a:latin typeface="Times New Roman" panose="02020603050405020304" pitchFamily="18" charset="0"/>
                    <a:ea typeface="Times New Roman" panose="02020603050405020304" pitchFamily="18" charset="0"/>
                  </a:rPr>
                  <a:t>]</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pKw</a:t>
                </a:r>
                <a:r>
                  <a:rPr lang="en-US" sz="2400" b="1" dirty="0">
                    <a:solidFill>
                      <a:srgbClr val="000000"/>
                    </a:solidFill>
                    <a:effectLst/>
                    <a:latin typeface="Times New Roman" panose="02020603050405020304" pitchFamily="18" charset="0"/>
                    <a:ea typeface="Times New Roman" panose="02020603050405020304" pitchFamily="18" charset="0"/>
                  </a:rPr>
                  <a:t> = pH + pOH = 14 at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pK</a:t>
                </a:r>
                <a:r>
                  <a:rPr lang="en-US" sz="2400" b="1" baseline="-25000" dirty="0" err="1">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&lt; 14 At temperature &gt;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K</a:t>
                </a:r>
                <a:r>
                  <a:rPr lang="en-US" sz="2400" b="1" baseline="-25000" dirty="0">
                    <a:solidFill>
                      <a:srgbClr val="000000"/>
                    </a:solidFill>
                    <a:effectLst/>
                    <a:latin typeface="Times New Roman" panose="02020603050405020304" pitchFamily="18" charset="0"/>
                    <a:ea typeface="Times New Roman" panose="02020603050405020304" pitchFamily="18" charset="0"/>
                  </a:rPr>
                  <a:t>w</a:t>
                </a:r>
                <a:r>
                  <a:rPr lang="en-US" sz="2400" b="1" dirty="0">
                    <a:solidFill>
                      <a:srgbClr val="000000"/>
                    </a:solidFill>
                    <a:effectLst/>
                    <a:latin typeface="Times New Roman" panose="02020603050405020304" pitchFamily="18" charset="0"/>
                    <a:ea typeface="Times New Roman" panose="02020603050405020304" pitchFamily="18" charset="0"/>
                  </a:rPr>
                  <a:t> &gt;14 At temperature &lt; 25</a:t>
                </a:r>
                <a14:m>
                  <m:oMath xmlns:m="http://schemas.openxmlformats.org/officeDocument/2006/math">
                    <m:r>
                      <a:rPr lang="en-US" sz="2400" b="1">
                        <a:solidFill>
                          <a:srgbClr val="000000"/>
                        </a:solidFill>
                        <a:effectLst/>
                        <a:latin typeface="Cambria Math" panose="02040503050406030204" pitchFamily="18" charset="0"/>
                        <a:ea typeface="Times New Roman" panose="02020603050405020304" pitchFamily="18" charset="0"/>
                      </a:rPr>
                      <m:t>℃</m:t>
                    </m:r>
                  </m:oMath>
                </a14:m>
                <a:endParaRPr lang="en-IN" sz="2400" dirty="0">
                  <a:effectLst/>
                  <a:latin typeface="Times New Roman" panose="02020603050405020304" pitchFamily="18" charset="0"/>
                  <a:ea typeface="Arial Unicode MS"/>
                </a:endParaRPr>
              </a:p>
            </p:txBody>
          </p:sp>
        </mc:Choice>
        <mc:Fallback>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381000" y="76200"/>
                <a:ext cx="8305800" cy="6387711"/>
              </a:xfrm>
              <a:prstGeom prst="rect">
                <a:avLst/>
              </a:prstGeom>
              <a:blipFill>
                <a:blip r:embed="rId2"/>
                <a:stretch>
                  <a:fillRect l="-1175" t="-1051" r="-1101" b="-1242"/>
                </a:stretch>
              </a:blipFill>
            </p:spPr>
            <p:txBody>
              <a:bodyPr/>
              <a:lstStyle/>
              <a:p>
                <a:r>
                  <a:rPr lang="en-IN">
                    <a:noFill/>
                  </a:rPr>
                  <a:t> </a:t>
                </a:r>
              </a:p>
            </p:txBody>
          </p:sp>
        </mc:Fallback>
      </mc:AlternateContent>
    </p:spTree>
    <p:extLst>
      <p:ext uri="{BB962C8B-B14F-4D97-AF65-F5344CB8AC3E}">
        <p14:creationId xmlns:p14="http://schemas.microsoft.com/office/powerpoint/2010/main" val="26395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hidden="1"/>
          <p:cNvSpPr>
            <a:spLocks noGrp="1" noChangeArrowheads="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7D953AD-FC50-E2DB-1C7E-423FB8FB2EEA}"/>
                  </a:ext>
                </a:extLst>
              </p:cNvPr>
              <p:cNvSpPr txBox="1"/>
              <p:nvPr/>
            </p:nvSpPr>
            <p:spPr>
              <a:xfrm>
                <a:off x="457200" y="213003"/>
                <a:ext cx="8382000" cy="6370975"/>
              </a:xfrm>
              <a:prstGeom prst="rect">
                <a:avLst/>
              </a:prstGeom>
              <a:noFill/>
            </p:spPr>
            <p:txBody>
              <a:bodyPr wrap="square">
                <a:spAutoFit/>
              </a:bodyPr>
              <a:lstStyle/>
              <a:p>
                <a:pPr algn="ctr"/>
                <a:r>
                  <a:rPr lang="en-US" sz="2800" b="1" dirty="0">
                    <a:solidFill>
                      <a:srgbClr val="C00000"/>
                    </a:solidFill>
                    <a:effectLst>
                      <a:outerShdw blurRad="38100" dist="38100" dir="2700000" algn="tl">
                        <a:srgbClr val="C0C0C0"/>
                      </a:outerShdw>
                    </a:effectLst>
                    <a:latin typeface="Arial" charset="0"/>
                  </a:rPr>
                  <a:t>BRONSTED-LOWRY CONCEPT (1923)</a:t>
                </a:r>
                <a:endParaRPr lang="en-IN"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IN" sz="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explains acid and base in terms of proton (H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donation and acceptance. This theory is also called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conjugate acid-base theory.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Acid: Proton donor (H</a:t>
                </a:r>
                <a:r>
                  <a:rPr lang="en-US" sz="2400" b="1" baseline="30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donor, e.g. HCl) </a:t>
                </a:r>
                <a:endParaRPr lang="en-IN"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Base: Proton acceptor (H</a:t>
                </a:r>
                <a:r>
                  <a:rPr lang="en-US" sz="2400" b="1" baseline="30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acceptor, e.g. NH</a:t>
                </a:r>
                <a:r>
                  <a:rPr lang="en-US" sz="2400" b="1" baseline="-25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Acid</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Base</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b="1"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Base</a:t>
                </a:r>
                <a:r>
                  <a:rPr lang="en-US" sz="2400" b="1"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Acid</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conjugate base of acid A</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IN"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conjugate base of acid A</a:t>
                </a:r>
                <a:r>
                  <a:rPr lang="en-US" sz="24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1"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 is amphiprotic solvent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means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can act as base towards strong acid &amp; can act as acid towards strong base.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HCl (A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Cl</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OH</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Neutralisation reaction:</a:t>
                </a:r>
                <a:endParaRPr lang="en-IN"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 (A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 (B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000" b="0"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20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OH</a:t>
                </a:r>
                <a:r>
                  <a:rPr lang="en-US" sz="20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NH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000" b="0"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NH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000" b="0"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n-US" sz="2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aseline="30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HSO</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aseline="-25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87D953AD-FC50-E2DB-1C7E-423FB8FB2EEA}"/>
                  </a:ext>
                </a:extLst>
              </p:cNvPr>
              <p:cNvSpPr txBox="1">
                <a:spLocks noRot="1" noChangeAspect="1" noMove="1" noResize="1" noEditPoints="1" noAdjustHandles="1" noChangeArrowheads="1" noChangeShapeType="1" noTextEdit="1"/>
              </p:cNvSpPr>
              <p:nvPr/>
            </p:nvSpPr>
            <p:spPr>
              <a:xfrm>
                <a:off x="457200" y="213003"/>
                <a:ext cx="8382000" cy="6370975"/>
              </a:xfrm>
              <a:prstGeom prst="rect">
                <a:avLst/>
              </a:prstGeom>
              <a:blipFill>
                <a:blip r:embed="rId3"/>
                <a:stretch>
                  <a:fillRect l="-1091" t="-1340" r="-218"/>
                </a:stretch>
              </a:blipFill>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505C9-3E1C-D36C-7DD8-48491736AAA6}"/>
              </a:ext>
            </a:extLst>
          </p:cNvPr>
          <p:cNvSpPr txBox="1"/>
          <p:nvPr/>
        </p:nvSpPr>
        <p:spPr>
          <a:xfrm>
            <a:off x="381000" y="242063"/>
            <a:ext cx="8305800" cy="6158737"/>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Solution</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A buffer solution is a solution that resists changes in its pH level when a small amount of acid or base is added to it. For example, the pH of 1 </a:t>
            </a:r>
            <a:r>
              <a:rPr lang="en-US" sz="2200" dirty="0" err="1">
                <a:solidFill>
                  <a:srgbClr val="000000"/>
                </a:solidFill>
                <a:effectLst/>
                <a:latin typeface="Times New Roman" panose="02020603050405020304" pitchFamily="18" charset="0"/>
                <a:ea typeface="Arial Unicode MS"/>
              </a:rPr>
              <a:t>litre</a:t>
            </a:r>
            <a:r>
              <a:rPr lang="en-US" sz="2200" dirty="0">
                <a:solidFill>
                  <a:srgbClr val="000000"/>
                </a:solidFill>
                <a:effectLst/>
                <a:latin typeface="Times New Roman" panose="02020603050405020304" pitchFamily="18" charset="0"/>
                <a:ea typeface="Arial Unicode MS"/>
              </a:rPr>
              <a:t> of water will drop from 7 if 1 ml (N/100) HNO</a:t>
            </a:r>
            <a:r>
              <a:rPr lang="en-US" sz="2200" baseline="-25000" dirty="0">
                <a:solidFill>
                  <a:srgbClr val="000000"/>
                </a:solidFill>
                <a:effectLst/>
                <a:latin typeface="Times New Roman" panose="02020603050405020304" pitchFamily="18" charset="0"/>
                <a:ea typeface="Arial Unicode MS"/>
              </a:rPr>
              <a:t>3</a:t>
            </a:r>
            <a:r>
              <a:rPr lang="en-US" sz="2200" dirty="0">
                <a:solidFill>
                  <a:srgbClr val="000000"/>
                </a:solidFill>
                <a:effectLst/>
                <a:latin typeface="Times New Roman" panose="02020603050405020304" pitchFamily="18" charset="0"/>
                <a:ea typeface="Arial Unicode MS"/>
              </a:rPr>
              <a:t> is added into it. However, the pH stays at 7 if the same acid is added to a buffer solution (</a:t>
            </a:r>
            <a:r>
              <a:rPr lang="en-US" sz="2200" dirty="0">
                <a:solidFill>
                  <a:srgbClr val="000000"/>
                </a:solidFill>
                <a:effectLst/>
                <a:latin typeface="Times New Roman" panose="02020603050405020304" pitchFamily="18" charset="0"/>
                <a:ea typeface="Times New Roman" panose="02020603050405020304" pitchFamily="18" charset="0"/>
              </a:rPr>
              <a:t>CH</a:t>
            </a:r>
            <a:r>
              <a:rPr lang="en-US" sz="2200" baseline="-25000" dirty="0">
                <a:solidFill>
                  <a:srgbClr val="000000"/>
                </a:solidFill>
                <a:effectLst/>
                <a:latin typeface="Times New Roman" panose="02020603050405020304" pitchFamily="18" charset="0"/>
                <a:ea typeface="Times New Roman" panose="02020603050405020304" pitchFamily="18" charset="0"/>
              </a:rPr>
              <a:t>3</a:t>
            </a:r>
            <a:r>
              <a:rPr lang="en-US" sz="2200" dirty="0">
                <a:solidFill>
                  <a:srgbClr val="000000"/>
                </a:solidFill>
                <a:effectLst/>
                <a:latin typeface="Times New Roman" panose="02020603050405020304" pitchFamily="18" charset="0"/>
                <a:ea typeface="Times New Roman" panose="02020603050405020304" pitchFamily="18" charset="0"/>
              </a:rPr>
              <a:t>COONH</a:t>
            </a:r>
            <a:r>
              <a:rPr lang="en-US" sz="2200" baseline="-25000" dirty="0">
                <a:solidFill>
                  <a:srgbClr val="000000"/>
                </a:solidFill>
                <a:effectLst/>
                <a:latin typeface="Times New Roman" panose="02020603050405020304" pitchFamily="18" charset="0"/>
                <a:ea typeface="Times New Roman" panose="02020603050405020304" pitchFamily="18" charset="0"/>
              </a:rPr>
              <a:t>4</a:t>
            </a:r>
            <a:r>
              <a:rPr lang="en-US" sz="2200" dirty="0">
                <a:solidFill>
                  <a:srgbClr val="000000"/>
                </a:solidFill>
                <a:effectLst/>
                <a:latin typeface="Times New Roman" panose="02020603050405020304" pitchFamily="18" charset="0"/>
                <a:ea typeface="Arial Unicode MS"/>
              </a:rPr>
              <a:t>). Buffer solutions are commonly composed of a weak acid and its corresponding conjugate base, or a weak base and its corresponding conjugate acid. The presence of these conjugate acid-base pairs allows the buffer solution to minimize the impact of added acids or bases on its </a:t>
            </a:r>
            <a:r>
              <a:rPr lang="en-US" sz="2200" dirty="0" err="1">
                <a:solidFill>
                  <a:srgbClr val="000000"/>
                </a:solidFill>
                <a:effectLst/>
                <a:latin typeface="Times New Roman" panose="02020603050405020304" pitchFamily="18" charset="0"/>
                <a:ea typeface="Arial Unicode MS"/>
              </a:rPr>
              <a:t>pH.</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US" sz="2200" dirty="0">
                <a:solidFill>
                  <a:srgbClr val="000000"/>
                </a:solidFill>
                <a:effectLst/>
                <a:latin typeface="Times New Roman" panose="02020603050405020304" pitchFamily="18" charset="0"/>
                <a:ea typeface="Arial Unicode MS"/>
              </a:rPr>
              <a:t>Buffer solutions play a crucial role in various chemical and biological processes, as they help maintain a stable environment for reactions to occur. In biological systems, for example, buffers in the blood help regulate the pH to ensure that physiological processes function properly. Buffers are used in laboratories, industries, and various applications where precise control of pH is essential</a:t>
            </a:r>
            <a:endParaRPr lang="en-IN" sz="22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267681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381000" y="242063"/>
                <a:ext cx="8305800" cy="6778138"/>
              </a:xfrm>
              <a:prstGeom prst="rect">
                <a:avLst/>
              </a:prstGeom>
              <a:noFill/>
            </p:spPr>
            <p:txBody>
              <a:bodyPr wrap="square">
                <a:spAutoFit/>
              </a:bodyPr>
              <a:lstStyle/>
              <a:p>
                <a:pPr algn="ctr" fontAlgn="base"/>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Solution</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Common examples of buffer systems are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a:t>
                </a:r>
                <a:r>
                  <a:rPr lang="en-US" sz="2400" dirty="0" err="1">
                    <a:solidFill>
                      <a:srgbClr val="000000"/>
                    </a:solidFill>
                    <a:effectLst/>
                    <a:latin typeface="Times New Roman" panose="02020603050405020304" pitchFamily="18" charset="0"/>
                    <a:ea typeface="Arial Unicode MS"/>
                  </a:rPr>
                  <a:t>i</a:t>
                </a:r>
                <a:r>
                  <a:rPr lang="en-US" sz="2400" dirty="0">
                    <a:solidFill>
                      <a:srgbClr val="000000"/>
                    </a:solidFill>
                    <a:effectLst/>
                    <a:latin typeface="Times New Roman" panose="02020603050405020304" pitchFamily="18" charset="0"/>
                    <a:ea typeface="Arial Unicode MS"/>
                  </a:rPr>
                  <a:t>) weak acid and its salt e.g. (CH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COOH + 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of pH around 4.76</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(ii) weak base and its salt e.g. (NH</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OH + NH</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Cl) of pH around 10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(iii) two acid salts e.g. (NaH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PO</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 + Na</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HPO</a:t>
                </a:r>
                <a:r>
                  <a:rPr lang="en-US" sz="2400" baseline="-25000" dirty="0">
                    <a:solidFill>
                      <a:srgbClr val="000000"/>
                    </a:solidFill>
                    <a:effectLst/>
                    <a:latin typeface="Times New Roman" panose="02020603050405020304" pitchFamily="18" charset="0"/>
                    <a:ea typeface="Arial Unicode MS"/>
                  </a:rPr>
                  <a:t>4</a:t>
                </a:r>
                <a:r>
                  <a:rPr lang="en-US" sz="2400" dirty="0">
                    <a:solidFill>
                      <a:srgbClr val="000000"/>
                    </a:solidFill>
                    <a:effectLst/>
                    <a:latin typeface="Times New Roman" panose="02020603050405020304" pitchFamily="18" charset="0"/>
                    <a:ea typeface="Arial Unicode MS"/>
                  </a:rPr>
                  <a:t>) of pH around 7 </a:t>
                </a:r>
                <a:endParaRPr lang="en-IN" sz="2400" dirty="0">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(iv) carbonic acid and bicarbonate (H</a:t>
                </a:r>
                <a:r>
                  <a:rPr lang="en-US" sz="2400" baseline="-25000" dirty="0">
                    <a:solidFill>
                      <a:srgbClr val="000000"/>
                    </a:solidFill>
                    <a:effectLst/>
                    <a:latin typeface="Times New Roman" panose="02020603050405020304" pitchFamily="18" charset="0"/>
                    <a:ea typeface="Arial Unicode MS"/>
                  </a:rPr>
                  <a:t>2</a:t>
                </a:r>
                <a:r>
                  <a:rPr lang="en-US" sz="2400" dirty="0">
                    <a:solidFill>
                      <a:srgbClr val="000000"/>
                    </a:solidFill>
                    <a:effectLst/>
                    <a:latin typeface="Times New Roman" panose="02020603050405020304" pitchFamily="18" charset="0"/>
                    <a:ea typeface="Arial Unicode MS"/>
                  </a:rPr>
                  <a:t>CO</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 HC</a:t>
                </a:r>
                <a14:m>
                  <m:oMath xmlns:m="http://schemas.openxmlformats.org/officeDocument/2006/math">
                    <m:sSubSup>
                      <m:sSubSupPr>
                        <m:ctrlPr>
                          <a:rPr lang="en-IN" sz="2400" i="1">
                            <a:solidFill>
                              <a:srgbClr val="000000"/>
                            </a:solidFill>
                            <a:effectLst/>
                            <a:latin typeface="Cambria Math" panose="02040503050406030204" pitchFamily="18" charset="0"/>
                            <a:ea typeface="Arial Unicode MS"/>
                          </a:rPr>
                        </m:ctrlPr>
                      </m:sSubSupPr>
                      <m:e>
                        <m:r>
                          <m:rPr>
                            <m:sty m:val="p"/>
                          </m:rPr>
                          <a:rPr lang="en-US" sz="2400">
                            <a:solidFill>
                              <a:srgbClr val="000000"/>
                            </a:solidFill>
                            <a:effectLst/>
                            <a:latin typeface="Cambria Math" panose="02040503050406030204" pitchFamily="18" charset="0"/>
                            <a:ea typeface="Arial Unicode MS"/>
                          </a:rPr>
                          <m:t>O</m:t>
                        </m:r>
                      </m:e>
                      <m:sub>
                        <m:r>
                          <a:rPr lang="en-US" sz="2400">
                            <a:solidFill>
                              <a:srgbClr val="000000"/>
                            </a:solidFill>
                            <a:effectLst/>
                            <a:latin typeface="Cambria Math" panose="02040503050406030204" pitchFamily="18" charset="0"/>
                            <a:ea typeface="Arial Unicode MS"/>
                          </a:rPr>
                          <m:t>3</m:t>
                        </m:r>
                      </m:sub>
                      <m:sup>
                        <m:r>
                          <a:rPr lang="en-US" sz="2400" i="1">
                            <a:solidFill>
                              <a:srgbClr val="000000"/>
                            </a:solidFill>
                            <a:effectLst/>
                            <a:latin typeface="Cambria Math" panose="02040503050406030204" pitchFamily="18" charset="0"/>
                            <a:ea typeface="Arial Unicode MS"/>
                          </a:rPr>
                          <m:t>−</m:t>
                        </m:r>
                      </m:sup>
                    </m:sSubSup>
                  </m:oMath>
                </a14:m>
                <a:r>
                  <a:rPr lang="en-US" sz="2400" dirty="0">
                    <a:solidFill>
                      <a:srgbClr val="000000"/>
                    </a:solidFill>
                    <a:effectLst/>
                    <a:latin typeface="Times New Roman" panose="02020603050405020304" pitchFamily="18" charset="0"/>
                    <a:ea typeface="Arial Unicode MS"/>
                  </a:rPr>
                  <a:t>), used in biological systems of pH 9.2-10.6 </a:t>
                </a:r>
              </a:p>
              <a:p>
                <a:pPr>
                  <a:lnSpc>
                    <a:spcPct val="107000"/>
                  </a:lnSpc>
                  <a:spcAft>
                    <a:spcPts val="800"/>
                  </a:spcAft>
                </a:pPr>
                <a:endParaRPr lang="en-US" sz="2400" dirty="0">
                  <a:solidFill>
                    <a:srgbClr val="000000"/>
                  </a:solidFill>
                  <a:effectLst/>
                  <a:latin typeface="Times New Roman" panose="02020603050405020304" pitchFamily="18" charset="0"/>
                  <a:ea typeface="Arial Unicode MS"/>
                </a:endParaRPr>
              </a:p>
              <a:p>
                <a:pPr>
                  <a:lnSpc>
                    <a:spcPct val="107000"/>
                  </a:lnSpc>
                  <a:spcAft>
                    <a:spcPts val="800"/>
                  </a:spcAft>
                </a:pPr>
                <a:r>
                  <a:rPr lang="en-US" sz="2400" dirty="0">
                    <a:solidFill>
                      <a:srgbClr val="000000"/>
                    </a:solidFill>
                    <a:effectLst/>
                    <a:latin typeface="Times New Roman" panose="02020603050405020304" pitchFamily="18" charset="0"/>
                    <a:ea typeface="Arial Unicode MS"/>
                  </a:rPr>
                  <a:t>The ability of a buffer solution to resist changes in pH is attributed to the common ion effect. When an acid or base is added to a buffer the concentration of the common ion (either H</a:t>
                </a:r>
                <a:r>
                  <a:rPr lang="en-US" sz="2400" baseline="30000"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Arial Unicode MS"/>
                  </a:rPr>
                  <a:t> or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a:solidFill>
                              <a:srgbClr val="000000"/>
                            </a:solidFill>
                            <a:effectLst/>
                            <a:latin typeface="Cambria Math" panose="02040503050406030204" pitchFamily="18" charset="0"/>
                            <a:ea typeface="Arial Unicode MS"/>
                          </a:rPr>
                          <m:t>OH</m:t>
                        </m:r>
                      </m:e>
                      <m:sup>
                        <m:r>
                          <a:rPr lang="en-US" sz="2400" i="1">
                            <a:solidFill>
                              <a:srgbClr val="000000"/>
                            </a:solidFill>
                            <a:effectLst/>
                            <a:latin typeface="Cambria Math" panose="02040503050406030204" pitchFamily="18" charset="0"/>
                            <a:ea typeface="Arial Unicode MS"/>
                          </a:rPr>
                          <m:t>−</m:t>
                        </m:r>
                      </m:sup>
                    </m:sSup>
                  </m:oMath>
                </a14:m>
                <a:r>
                  <a:rPr lang="en-US" sz="2400" dirty="0">
                    <a:solidFill>
                      <a:srgbClr val="000000"/>
                    </a:solidFill>
                    <a:effectLst/>
                    <a:latin typeface="Times New Roman" panose="02020603050405020304" pitchFamily="18" charset="0"/>
                    <a:ea typeface="Arial Unicode MS"/>
                  </a:rPr>
                  <a:t>) already present in the solution increases, which counteracts the change in pH that would otherwise occur.</a:t>
                </a:r>
                <a:endParaRPr lang="en-IN" sz="2400" dirty="0">
                  <a:effectLst/>
                  <a:latin typeface="Times New Roman" panose="02020603050405020304" pitchFamily="18" charset="0"/>
                  <a:ea typeface="Arial Unicode MS"/>
                </a:endParaRPr>
              </a:p>
              <a:p>
                <a:pPr>
                  <a:lnSpc>
                    <a:spcPct val="107000"/>
                  </a:lnSpc>
                  <a:spcAft>
                    <a:spcPts val="800"/>
                  </a:spcAft>
                </a:pPr>
                <a:endParaRPr lang="en-IN" sz="1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381000" y="242063"/>
                <a:ext cx="8305800" cy="6778138"/>
              </a:xfrm>
              <a:prstGeom prst="rect">
                <a:avLst/>
              </a:prstGeom>
              <a:blipFill>
                <a:blip r:embed="rId2"/>
                <a:stretch>
                  <a:fillRect l="-1175" t="-989" r="-1909"/>
                </a:stretch>
              </a:blipFill>
            </p:spPr>
            <p:txBody>
              <a:bodyPr/>
              <a:lstStyle/>
              <a:p>
                <a:r>
                  <a:rPr lang="en-IN">
                    <a:noFill/>
                  </a:rPr>
                  <a:t> </a:t>
                </a:r>
              </a:p>
            </p:txBody>
          </p:sp>
        </mc:Fallback>
      </mc:AlternateContent>
    </p:spTree>
    <p:extLst>
      <p:ext uri="{BB962C8B-B14F-4D97-AF65-F5344CB8AC3E}">
        <p14:creationId xmlns:p14="http://schemas.microsoft.com/office/powerpoint/2010/main" val="490796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381000" y="22640"/>
                <a:ext cx="8305800" cy="6831678"/>
              </a:xfrm>
              <a:prstGeom prst="rect">
                <a:avLst/>
              </a:prstGeom>
              <a:noFill/>
            </p:spPr>
            <p:txBody>
              <a:bodyPr wrap="square">
                <a:spAutoFit/>
              </a:bodyPr>
              <a:lstStyle/>
              <a:p>
                <a:pPr algn="ctr" fontAlgn="base"/>
                <a:r>
                  <a:rPr lang="en-US" sz="36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Buffer Capacity</a:t>
                </a: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gn="just">
                  <a:lnSpc>
                    <a:spcPct val="107000"/>
                  </a:lnSpc>
                  <a:spcAft>
                    <a:spcPts val="800"/>
                  </a:spcAft>
                </a:pPr>
                <a:r>
                  <a:rPr lang="en-US" sz="2600" dirty="0">
                    <a:solidFill>
                      <a:srgbClr val="000000"/>
                    </a:solidFill>
                    <a:effectLst/>
                    <a:latin typeface="Times New Roman" panose="02020603050405020304" pitchFamily="18" charset="0"/>
                    <a:ea typeface="Arial Unicode MS"/>
                  </a:rPr>
                  <a:t>The resistance to the change in pH on the addition of an acid or alkali is called </a:t>
                </a:r>
                <a:r>
                  <a:rPr lang="en-US" sz="2600" b="1" dirty="0">
                    <a:solidFill>
                      <a:srgbClr val="000000"/>
                    </a:solidFill>
                    <a:effectLst/>
                    <a:latin typeface="Times New Roman" panose="02020603050405020304" pitchFamily="18" charset="0"/>
                    <a:ea typeface="Arial Unicode MS"/>
                  </a:rPr>
                  <a:t>Buffer action</a:t>
                </a:r>
                <a:r>
                  <a:rPr lang="en-US" sz="2600" dirty="0">
                    <a:solidFill>
                      <a:srgbClr val="000000"/>
                    </a:solidFill>
                    <a:effectLst/>
                    <a:latin typeface="Times New Roman" panose="02020603050405020304" pitchFamily="18" charset="0"/>
                    <a:ea typeface="Arial Unicode MS"/>
                  </a:rPr>
                  <a:t>. This buffer action is measured by '</a:t>
                </a:r>
                <a:r>
                  <a:rPr lang="en-US" sz="2600" b="1" dirty="0">
                    <a:solidFill>
                      <a:srgbClr val="000000"/>
                    </a:solidFill>
                    <a:effectLst/>
                    <a:latin typeface="Times New Roman" panose="02020603050405020304" pitchFamily="18" charset="0"/>
                    <a:ea typeface="Arial Unicode MS"/>
                  </a:rPr>
                  <a:t>Buffer Capacity’ (</a:t>
                </a:r>
                <a14:m>
                  <m:oMath xmlns:m="http://schemas.openxmlformats.org/officeDocument/2006/math">
                    <m:r>
                      <m:rPr>
                        <m:sty m:val="p"/>
                      </m:rPr>
                      <a:rPr lang="en-US" sz="2600">
                        <a:solidFill>
                          <a:srgbClr val="000000"/>
                        </a:solidFill>
                        <a:effectLst/>
                        <a:latin typeface="Cambria Math" panose="02040503050406030204" pitchFamily="18" charset="0"/>
                        <a:ea typeface="Arial Unicode MS"/>
                      </a:rPr>
                      <m:t>β</m:t>
                    </m:r>
                  </m:oMath>
                </a14:m>
                <a:r>
                  <a:rPr lang="en-US" sz="2600" b="1" dirty="0">
                    <a:solidFill>
                      <a:srgbClr val="000000"/>
                    </a:solidFill>
                    <a:effectLst/>
                    <a:latin typeface="Times New Roman" panose="02020603050405020304" pitchFamily="18" charset="0"/>
                    <a:ea typeface="Arial Unicode MS"/>
                  </a:rPr>
                  <a:t>)</a:t>
                </a:r>
                <a:r>
                  <a:rPr lang="en-US" sz="2600" dirty="0">
                    <a:solidFill>
                      <a:srgbClr val="000000"/>
                    </a:solidFill>
                    <a:effectLst/>
                    <a:latin typeface="Times New Roman" panose="02020603050405020304" pitchFamily="18" charset="0"/>
                    <a:ea typeface="Arial Unicode MS"/>
                  </a:rPr>
                  <a:t>. It is the amount of a strong base required to produce a unit change of pH in the solution.</a:t>
                </a:r>
                <a:endParaRPr lang="en-IN" sz="2600" dirty="0">
                  <a:effectLst/>
                  <a:latin typeface="Times New Roman" panose="02020603050405020304" pitchFamily="18" charset="0"/>
                  <a:ea typeface="Arial Unicode MS"/>
                </a:endParaRPr>
              </a:p>
              <a:p>
                <a:pPr indent="228600" algn="ctr">
                  <a:lnSpc>
                    <a:spcPct val="107000"/>
                  </a:lnSpc>
                  <a:spcAft>
                    <a:spcPts val="800"/>
                  </a:spcAft>
                </a:pPr>
                <a14:m>
                  <m:oMath xmlns:m="http://schemas.openxmlformats.org/officeDocument/2006/math">
                    <m:r>
                      <a:rPr lang="en-US" sz="3200" b="1" i="1" smtClean="0">
                        <a:solidFill>
                          <a:srgbClr val="C00000"/>
                        </a:solidFill>
                        <a:effectLst/>
                        <a:latin typeface="Cambria Math" panose="02040503050406030204" pitchFamily="18" charset="0"/>
                        <a:ea typeface="Arial Unicode MS"/>
                      </a:rPr>
                      <m:t>𝛃</m:t>
                    </m:r>
                  </m:oMath>
                </a14:m>
                <a:r>
                  <a:rPr lang="en-US" sz="3200" b="1" dirty="0">
                    <a:solidFill>
                      <a:srgbClr val="C00000"/>
                    </a:solidFill>
                    <a:effectLst/>
                    <a:latin typeface="Times New Roman" panose="02020603050405020304" pitchFamily="18" charset="0"/>
                    <a:ea typeface="Arial Unicode MS"/>
                  </a:rPr>
                  <a:t> = </a:t>
                </a:r>
                <a14:m>
                  <m:oMath xmlns:m="http://schemas.openxmlformats.org/officeDocument/2006/math">
                    <m:f>
                      <m:fPr>
                        <m:ctrlPr>
                          <a:rPr lang="en-IN" sz="3200" b="1" i="1">
                            <a:solidFill>
                              <a:srgbClr val="C00000"/>
                            </a:solidFill>
                            <a:effectLst/>
                            <a:latin typeface="Cambria Math" panose="02040503050406030204" pitchFamily="18" charset="0"/>
                            <a:ea typeface="Arial Unicode MS"/>
                          </a:rPr>
                        </m:ctrlPr>
                      </m:fPr>
                      <m:num>
                        <m:r>
                          <a:rPr lang="en-US" sz="3200" b="1" i="1">
                            <a:solidFill>
                              <a:srgbClr val="C00000"/>
                            </a:solidFill>
                            <a:effectLst/>
                            <a:latin typeface="Cambria Math" panose="02040503050406030204" pitchFamily="18" charset="0"/>
                            <a:ea typeface="Arial Unicode MS"/>
                          </a:rPr>
                          <m:t>𝒅𝒃</m:t>
                        </m:r>
                      </m:num>
                      <m:den>
                        <m:r>
                          <a:rPr lang="en-US" sz="3200" b="1" i="1">
                            <a:solidFill>
                              <a:srgbClr val="C00000"/>
                            </a:solidFill>
                            <a:effectLst/>
                            <a:latin typeface="Cambria Math" panose="02040503050406030204" pitchFamily="18" charset="0"/>
                            <a:ea typeface="Arial Unicode MS"/>
                          </a:rPr>
                          <m:t>𝐝</m:t>
                        </m:r>
                        <m:r>
                          <a:rPr lang="en-US" sz="3200" b="1">
                            <a:solidFill>
                              <a:srgbClr val="C00000"/>
                            </a:solidFill>
                            <a:effectLst/>
                            <a:latin typeface="Cambria Math" panose="02040503050406030204" pitchFamily="18" charset="0"/>
                            <a:ea typeface="Arial Unicode MS"/>
                          </a:rPr>
                          <m:t>(</m:t>
                        </m:r>
                        <m:r>
                          <a:rPr lang="en-US" sz="3200" b="1" i="1">
                            <a:solidFill>
                              <a:srgbClr val="C00000"/>
                            </a:solidFill>
                            <a:effectLst/>
                            <a:latin typeface="Cambria Math" panose="02040503050406030204" pitchFamily="18" charset="0"/>
                            <a:ea typeface="Arial Unicode MS"/>
                          </a:rPr>
                          <m:t>𝐩𝐇</m:t>
                        </m:r>
                        <m:r>
                          <a:rPr lang="en-US" sz="3200" b="1">
                            <a:solidFill>
                              <a:srgbClr val="C00000"/>
                            </a:solidFill>
                            <a:effectLst/>
                            <a:latin typeface="Cambria Math" panose="02040503050406030204" pitchFamily="18" charset="0"/>
                            <a:ea typeface="Arial Unicode MS"/>
                          </a:rPr>
                          <m:t>)</m:t>
                        </m:r>
                      </m:den>
                    </m:f>
                  </m:oMath>
                </a14:m>
                <a:endParaRPr lang="en-IN" sz="3200" b="1" dirty="0">
                  <a:effectLst/>
                  <a:latin typeface="Times New Roman" panose="02020603050405020304" pitchFamily="18" charset="0"/>
                  <a:ea typeface="Arial Unicode MS"/>
                </a:endParaRPr>
              </a:p>
              <a:p>
                <a:pPr indent="228600">
                  <a:lnSpc>
                    <a:spcPct val="107000"/>
                  </a:lnSpc>
                  <a:spcAft>
                    <a:spcPts val="800"/>
                  </a:spcAft>
                </a:pPr>
                <a:r>
                  <a:rPr lang="en-US" sz="2600" dirty="0">
                    <a:solidFill>
                      <a:srgbClr val="000000"/>
                    </a:solidFill>
                    <a:effectLst/>
                    <a:latin typeface="Times New Roman" panose="02020603050405020304" pitchFamily="18" charset="0"/>
                    <a:ea typeface="Arial Unicode MS"/>
                  </a:rPr>
                  <a:t>where </a:t>
                </a:r>
                <a:r>
                  <a:rPr lang="en-US" sz="2600" dirty="0" err="1">
                    <a:solidFill>
                      <a:srgbClr val="000000"/>
                    </a:solidFill>
                    <a:effectLst/>
                    <a:latin typeface="Times New Roman" panose="02020603050405020304" pitchFamily="18" charset="0"/>
                    <a:ea typeface="Arial Unicode MS"/>
                  </a:rPr>
                  <a:t>db</a:t>
                </a:r>
                <a:r>
                  <a:rPr lang="en-US" sz="2600" dirty="0">
                    <a:solidFill>
                      <a:srgbClr val="000000"/>
                    </a:solidFill>
                    <a:effectLst/>
                    <a:latin typeface="Times New Roman" panose="02020603050405020304" pitchFamily="18" charset="0"/>
                    <a:ea typeface="Arial Unicode MS"/>
                  </a:rPr>
                  <a:t> is the amount of base added for d(pH) amount of change in pH of the solution.</a:t>
                </a:r>
                <a:endParaRPr lang="en-IN" sz="2600" dirty="0">
                  <a:effectLst/>
                  <a:latin typeface="Times New Roman" panose="02020603050405020304" pitchFamily="18" charset="0"/>
                  <a:ea typeface="Arial Unicode MS"/>
                </a:endParaRPr>
              </a:p>
              <a:p>
                <a:pPr indent="228600" algn="just">
                  <a:lnSpc>
                    <a:spcPct val="107000"/>
                  </a:lnSpc>
                  <a:spcAft>
                    <a:spcPts val="800"/>
                  </a:spcAft>
                </a:pPr>
                <a:r>
                  <a:rPr lang="en-US" sz="2600" dirty="0">
                    <a:solidFill>
                      <a:srgbClr val="000000"/>
                    </a:solidFill>
                    <a:effectLst/>
                    <a:latin typeface="Times New Roman" panose="02020603050405020304" pitchFamily="18" charset="0"/>
                    <a:ea typeface="Arial Unicode MS"/>
                  </a:rPr>
                  <a:t>A buffer is prepared, by adding a weak acid and its salt. The buffer capacity is maximum when the acid and the salt are present in equal concentrations. This can be mathematically proven.</a:t>
                </a:r>
                <a:endParaRPr lang="en-IN" sz="26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381000" y="22640"/>
                <a:ext cx="8305800" cy="6831678"/>
              </a:xfrm>
              <a:prstGeom prst="rect">
                <a:avLst/>
              </a:prstGeom>
              <a:blipFill>
                <a:blip r:embed="rId2"/>
                <a:stretch>
                  <a:fillRect l="-1322" t="-1518" r="-1248"/>
                </a:stretch>
              </a:blipFill>
            </p:spPr>
            <p:txBody>
              <a:bodyPr/>
              <a:lstStyle/>
              <a:p>
                <a:r>
                  <a:rPr lang="en-IN">
                    <a:noFill/>
                  </a:rPr>
                  <a:t> </a:t>
                </a:r>
              </a:p>
            </p:txBody>
          </p:sp>
        </mc:Fallback>
      </mc:AlternateContent>
    </p:spTree>
    <p:extLst>
      <p:ext uri="{BB962C8B-B14F-4D97-AF65-F5344CB8AC3E}">
        <p14:creationId xmlns:p14="http://schemas.microsoft.com/office/powerpoint/2010/main" val="355247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B0176C-DA2A-26FE-44D9-79BC209BC2CB}"/>
                  </a:ext>
                </a:extLst>
              </p:cNvPr>
              <p:cNvSpPr txBox="1"/>
              <p:nvPr/>
            </p:nvSpPr>
            <p:spPr>
              <a:xfrm>
                <a:off x="228600" y="-32245"/>
                <a:ext cx="8763000" cy="6306791"/>
              </a:xfrm>
              <a:prstGeom prst="rect">
                <a:avLst/>
              </a:prstGeom>
              <a:noFill/>
            </p:spPr>
            <p:txBody>
              <a:bodyPr wrap="square">
                <a:spAutoFit/>
              </a:bodyPr>
              <a:lstStyle/>
              <a:p>
                <a:pPr algn="ctr">
                  <a:lnSpc>
                    <a:spcPct val="150000"/>
                  </a:lnSpc>
                </a:pPr>
                <a:r>
                  <a:rPr lang="en-US" sz="3200" b="1" dirty="0">
                    <a:solidFill>
                      <a:srgbClr val="C00000"/>
                    </a:solidFill>
                    <a:effectLst/>
                    <a:ea typeface="Calibri" panose="020F0502020204030204" pitchFamily="34" charset="0"/>
                    <a:cs typeface="Vrinda" panose="020B0502040204020203" pitchFamily="34" charset="0"/>
                  </a:rPr>
                  <a:t>pH of the Buffer solutions (</a:t>
                </a:r>
                <a:r>
                  <a:rPr lang="en-US" sz="3200" b="1" kern="0" dirty="0">
                    <a:solidFill>
                      <a:srgbClr val="C00000"/>
                    </a:solidFill>
                    <a:effectLst/>
                    <a:ea typeface="Arial Unicode MS"/>
                    <a:cs typeface="Times New Roman" panose="02020603050405020304" pitchFamily="18" charset="0"/>
                  </a:rPr>
                  <a:t>Henderson-Hasselbalch Equation</a:t>
                </a:r>
                <a:r>
                  <a:rPr lang="en-US" sz="3200" b="1" dirty="0">
                    <a:solidFill>
                      <a:srgbClr val="C00000"/>
                    </a:solidFill>
                    <a:effectLst/>
                    <a:ea typeface="Calibri" panose="020F0502020204030204" pitchFamily="34" charset="0"/>
                    <a:cs typeface="Vrinda" panose="020B0502040204020203" pitchFamily="34" charset="0"/>
                  </a:rPr>
                  <a:t>)</a:t>
                </a:r>
              </a:p>
              <a:p>
                <a:pPr algn="just">
                  <a:lnSpc>
                    <a:spcPct val="150000"/>
                  </a:lnSpc>
                </a:pPr>
                <a:r>
                  <a:rPr lang="en-US" sz="2600" dirty="0">
                    <a:solidFill>
                      <a:srgbClr val="000000"/>
                    </a:solidFill>
                    <a:effectLst/>
                    <a:highlight>
                      <a:srgbClr val="FFFFFF"/>
                    </a:highlight>
                    <a:latin typeface="Times New Roman" panose="02020603050405020304" pitchFamily="18" charset="0"/>
                    <a:ea typeface="Arial Unicode MS"/>
                  </a:rPr>
                  <a:t>The Henderson-Hasselbalch equation provides a relationship between the pH of acids (in aqueous solutions) and their p</a:t>
                </a:r>
                <a14:m>
                  <m:oMath xmlns:m="http://schemas.openxmlformats.org/officeDocument/2006/math">
                    <m:sSub>
                      <m:sSubPr>
                        <m:ctrlPr>
                          <a:rPr lang="en-IN" sz="2600" i="1">
                            <a:solidFill>
                              <a:srgbClr val="000000"/>
                            </a:solidFill>
                            <a:effectLst/>
                            <a:latin typeface="Cambria Math" panose="02040503050406030204" pitchFamily="18" charset="0"/>
                            <a:ea typeface="Arial Unicode MS"/>
                          </a:rPr>
                        </m:ctrlPr>
                      </m:sSubPr>
                      <m:e>
                        <m:r>
                          <m:rPr>
                            <m:sty m:val="p"/>
                          </m:rPr>
                          <a:rPr lang="en-US" sz="2600">
                            <a:solidFill>
                              <a:srgbClr val="000000"/>
                            </a:solidFill>
                            <a:effectLst/>
                            <a:latin typeface="Cambria Math" panose="02040503050406030204" pitchFamily="18" charset="0"/>
                            <a:ea typeface="Arial Unicode MS"/>
                          </a:rPr>
                          <m:t>K</m:t>
                        </m:r>
                      </m:e>
                      <m:sub>
                        <m:r>
                          <m:rPr>
                            <m:sty m:val="p"/>
                          </m:rPr>
                          <a:rPr lang="en-US" sz="2600">
                            <a:solidFill>
                              <a:srgbClr val="000000"/>
                            </a:solidFill>
                            <a:effectLst/>
                            <a:latin typeface="Cambria Math" panose="02040503050406030204" pitchFamily="18" charset="0"/>
                            <a:ea typeface="Arial Unicode MS"/>
                          </a:rPr>
                          <m:t>a</m:t>
                        </m:r>
                      </m:sub>
                    </m:sSub>
                  </m:oMath>
                </a14:m>
                <a:r>
                  <a:rPr lang="en-US" sz="2600" dirty="0">
                    <a:solidFill>
                      <a:srgbClr val="000000"/>
                    </a:solidFill>
                    <a:effectLst/>
                    <a:highlight>
                      <a:srgbClr val="FFFFFF"/>
                    </a:highlight>
                    <a:latin typeface="Times New Roman" panose="02020603050405020304" pitchFamily="18" charset="0"/>
                    <a:ea typeface="Arial Unicode MS"/>
                  </a:rPr>
                  <a:t> (acid dissociation constant). The pH of a buffer solution can be estimated with the help of this equation when the concentration of the acid and its conjugate base, or the base and the corresponding conjugate acid, are known.</a:t>
                </a:r>
                <a:endParaRPr lang="en-US" sz="2600" dirty="0">
                  <a:solidFill>
                    <a:srgbClr val="C00000"/>
                  </a:solidFill>
                  <a:effectLst/>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600" dirty="0">
                    <a:effectLst/>
                    <a:latin typeface="Times New Roman" panose="02020603050405020304" pitchFamily="18" charset="0"/>
                    <a:ea typeface="Calibri" panose="020F0502020204030204" pitchFamily="34" charset="0"/>
                    <a:cs typeface="Vrinda" panose="020B0502040204020203" pitchFamily="34" charset="0"/>
                  </a:rPr>
                  <a:t>Acid buffers </a:t>
                </a:r>
                <a:r>
                  <a:rPr lang="en-US" sz="2600" i="1" dirty="0">
                    <a:effectLst/>
                    <a:latin typeface="Times New Roman" panose="02020603050405020304" pitchFamily="18" charset="0"/>
                    <a:ea typeface="Calibri" panose="020F0502020204030204" pitchFamily="34" charset="0"/>
                    <a:cs typeface="Vrinda" panose="020B0502040204020203" pitchFamily="34" charset="0"/>
                  </a:rPr>
                  <a:t>e.g</a:t>
                </a:r>
                <a:r>
                  <a:rPr lang="en-US" sz="2600" dirty="0">
                    <a:effectLst/>
                    <a:latin typeface="Times New Roman" panose="02020603050405020304" pitchFamily="18" charset="0"/>
                    <a:ea typeface="Calibri" panose="020F0502020204030204" pitchFamily="34" charset="0"/>
                    <a:cs typeface="Vrinda" panose="020B0502040204020203" pitchFamily="34" charset="0"/>
                  </a:rPr>
                  <a:t>. weak acid CH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600" dirty="0">
                    <a:effectLst/>
                    <a:latin typeface="Times New Roman" panose="02020603050405020304" pitchFamily="18" charset="0"/>
                    <a:ea typeface="Calibri" panose="020F0502020204030204" pitchFamily="34" charset="0"/>
                    <a:cs typeface="Vrinda" panose="020B0502040204020203" pitchFamily="34" charset="0"/>
                  </a:rPr>
                  <a:t> COOH + CH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600" dirty="0">
                    <a:effectLst/>
                    <a:latin typeface="Times New Roman" panose="02020603050405020304" pitchFamily="18" charset="0"/>
                    <a:ea typeface="Calibri" panose="020F0502020204030204" pitchFamily="34" charset="0"/>
                    <a:cs typeface="Vrinda" panose="020B0502040204020203" pitchFamily="34" charset="0"/>
                  </a:rPr>
                  <a:t>COO Na.</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600" dirty="0">
                    <a:effectLst/>
                    <a:latin typeface="Times New Roman" panose="02020603050405020304" pitchFamily="18" charset="0"/>
                    <a:ea typeface="Calibri" panose="020F0502020204030204" pitchFamily="34" charset="0"/>
                    <a:cs typeface="Vrinda" panose="020B0502040204020203" pitchFamily="34" charset="0"/>
                  </a:rPr>
                  <a:t>Basic buffers </a:t>
                </a:r>
                <a:r>
                  <a:rPr lang="en-US" sz="2600" i="1" dirty="0">
                    <a:effectLst/>
                    <a:latin typeface="Times New Roman" panose="02020603050405020304" pitchFamily="18" charset="0"/>
                    <a:ea typeface="Calibri" panose="020F0502020204030204" pitchFamily="34" charset="0"/>
                    <a:cs typeface="Vrinda" panose="020B0502040204020203" pitchFamily="34" charset="0"/>
                  </a:rPr>
                  <a:t>e.g.,</a:t>
                </a:r>
                <a:r>
                  <a:rPr lang="en-US" sz="2600" dirty="0">
                    <a:effectLst/>
                    <a:latin typeface="Times New Roman" panose="02020603050405020304" pitchFamily="18" charset="0"/>
                    <a:ea typeface="Calibri" panose="020F0502020204030204" pitchFamily="34" charset="0"/>
                    <a:cs typeface="Vrinda" panose="020B0502040204020203" pitchFamily="34" charset="0"/>
                  </a:rPr>
                  <a:t> NH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600" dirty="0">
                    <a:effectLst/>
                    <a:latin typeface="Times New Roman" panose="02020603050405020304" pitchFamily="18" charset="0"/>
                    <a:ea typeface="Calibri" panose="020F0502020204030204" pitchFamily="34" charset="0"/>
                    <a:cs typeface="Vrinda" panose="020B0502040204020203" pitchFamily="34" charset="0"/>
                  </a:rPr>
                  <a:t>OH + NH</a:t>
                </a:r>
                <a:r>
                  <a:rPr lang="en-US" sz="26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600" dirty="0">
                    <a:effectLst/>
                    <a:latin typeface="Times New Roman" panose="02020603050405020304" pitchFamily="18" charset="0"/>
                    <a:ea typeface="Calibri" panose="020F0502020204030204" pitchFamily="34" charset="0"/>
                    <a:cs typeface="Vrinda" panose="020B0502040204020203" pitchFamily="34" charset="0"/>
                  </a:rPr>
                  <a:t>CI</a:t>
                </a:r>
                <a:endParaRPr lang="en-IN" sz="26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9FB0176C-DA2A-26FE-44D9-79BC209BC2CB}"/>
                  </a:ext>
                </a:extLst>
              </p:cNvPr>
              <p:cNvSpPr txBox="1">
                <a:spLocks noRot="1" noChangeAspect="1" noMove="1" noResize="1" noEditPoints="1" noAdjustHandles="1" noChangeArrowheads="1" noChangeShapeType="1" noTextEdit="1"/>
              </p:cNvSpPr>
              <p:nvPr/>
            </p:nvSpPr>
            <p:spPr>
              <a:xfrm>
                <a:off x="228600" y="-32245"/>
                <a:ext cx="8763000" cy="6306791"/>
              </a:xfrm>
              <a:prstGeom prst="rect">
                <a:avLst/>
              </a:prstGeom>
              <a:blipFill>
                <a:blip r:embed="rId3"/>
                <a:stretch>
                  <a:fillRect l="-1601" r="-2296" b="-1451"/>
                </a:stretch>
              </a:blipFill>
            </p:spPr>
            <p:txBody>
              <a:bodyPr/>
              <a:lstStyle/>
              <a:p>
                <a:r>
                  <a:rPr lang="en-IN">
                    <a:noFill/>
                  </a:rPr>
                  <a:t> </a:t>
                </a:r>
              </a:p>
            </p:txBody>
          </p:sp>
        </mc:Fallback>
      </mc:AlternateContent>
    </p:spTree>
    <p:extLst>
      <p:ext uri="{BB962C8B-B14F-4D97-AF65-F5344CB8AC3E}">
        <p14:creationId xmlns:p14="http://schemas.microsoft.com/office/powerpoint/2010/main" val="2273676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B0176C-DA2A-26FE-44D9-79BC209BC2CB}"/>
                  </a:ext>
                </a:extLst>
              </p:cNvPr>
              <p:cNvSpPr txBox="1"/>
              <p:nvPr/>
            </p:nvSpPr>
            <p:spPr>
              <a:xfrm>
                <a:off x="228600" y="-32245"/>
                <a:ext cx="8763000" cy="6537046"/>
              </a:xfrm>
              <a:prstGeom prst="rect">
                <a:avLst/>
              </a:prstGeom>
              <a:noFill/>
            </p:spPr>
            <p:txBody>
              <a:bodyPr wrap="square">
                <a:spAutoFit/>
              </a:bodyPr>
              <a:lstStyle/>
              <a:p>
                <a:pPr algn="ctr">
                  <a:lnSpc>
                    <a:spcPct val="150000"/>
                  </a:lnSpc>
                </a:pPr>
                <a:r>
                  <a:rPr lang="en-US" sz="2800" b="1" dirty="0">
                    <a:solidFill>
                      <a:srgbClr val="C00000"/>
                    </a:solidFill>
                    <a:effectLst/>
                    <a:ea typeface="Calibri" panose="020F0502020204030204" pitchFamily="34" charset="0"/>
                    <a:cs typeface="Vrinda" panose="020B0502040204020203" pitchFamily="34" charset="0"/>
                  </a:rPr>
                  <a:t>pH of the Buffer solutions (</a:t>
                </a:r>
                <a:r>
                  <a:rPr lang="en-US" sz="2800" b="1" kern="0" dirty="0">
                    <a:solidFill>
                      <a:srgbClr val="C00000"/>
                    </a:solidFill>
                    <a:effectLst/>
                    <a:ea typeface="Arial Unicode MS"/>
                    <a:cs typeface="Times New Roman" panose="02020603050405020304" pitchFamily="18" charset="0"/>
                  </a:rPr>
                  <a:t>Henderson-Hasselbalch Equation</a:t>
                </a:r>
                <a:r>
                  <a:rPr lang="en-US" sz="2800" b="1" dirty="0">
                    <a:solidFill>
                      <a:srgbClr val="C00000"/>
                    </a:solidFill>
                    <a:effectLst/>
                    <a:ea typeface="Calibri" panose="020F0502020204030204" pitchFamily="34" charset="0"/>
                    <a:cs typeface="Vrinda" panose="020B0502040204020203" pitchFamily="34" charset="0"/>
                  </a:rPr>
                  <a:t>)</a:t>
                </a:r>
                <a:endParaRPr lang="en-US" sz="2800" dirty="0">
                  <a:solidFill>
                    <a:srgbClr val="C00000"/>
                  </a:solidFill>
                  <a:effectLst/>
                  <a:ea typeface="Calibri" panose="020F0502020204030204" pitchFamily="34" charset="0"/>
                  <a:cs typeface="Vrinda" panose="020B0502040204020203" pitchFamily="34" charset="0"/>
                </a:endParaRPr>
              </a:p>
              <a:p>
                <a:pPr lvl="0" algn="just">
                  <a:lnSpc>
                    <a:spcPct val="115000"/>
                  </a:lnSpc>
                </a:pPr>
                <a:r>
                  <a:rPr lang="en-US" sz="22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Derivation of pH of a buffer solutions</a:t>
                </a:r>
                <a:endParaRPr lang="en-IN" sz="2200" b="1" dirty="0">
                  <a:solidFill>
                    <a:srgbClr val="C00000"/>
                  </a:solidFill>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HA </a:t>
                </a:r>
                <a14:m>
                  <m:oMath xmlns:m="http://schemas.openxmlformats.org/officeDocument/2006/math">
                    <m:r>
                      <a:rPr lang="en-US" sz="2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 A</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 </a:t>
                </a:r>
                <a:r>
                  <a:rPr lang="en-IN" sz="2200" dirty="0">
                    <a:latin typeface="Calibri" panose="020F0502020204030204" pitchFamily="34" charset="0"/>
                    <a:ea typeface="Calibri" panose="020F0502020204030204" pitchFamily="34" charset="0"/>
                    <a:cs typeface="Vrinda" panose="020B0502040204020203" pitchFamily="34" charset="0"/>
                  </a:rPr>
                  <a:t>;		</a:t>
                </a:r>
                <a:r>
                  <a:rPr lang="en-US" sz="2200" dirty="0">
                    <a:effectLst/>
                    <a:latin typeface="Times New Roman" panose="02020603050405020304" pitchFamily="18" charset="0"/>
                    <a:ea typeface="Calibri" panose="020F0502020204030204" pitchFamily="34" charset="0"/>
                    <a:cs typeface="Vrinda" panose="020B0502040204020203" pitchFamily="34" charset="0"/>
                  </a:rPr>
                  <a:t>Ka =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HA</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Ka x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HA</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e>
                        </m:d>
                      </m:den>
                    </m:f>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-log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 log Ka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log [H</a:t>
                </a:r>
                <a:r>
                  <a:rPr lang="en-US" sz="22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200" dirty="0">
                    <a:effectLst/>
                    <a:latin typeface="Times New Roman" panose="02020603050405020304" pitchFamily="18" charset="0"/>
                    <a:ea typeface="Calibri" panose="020F0502020204030204" pitchFamily="34" charset="0"/>
                    <a:cs typeface="Vrinda" panose="020B0502040204020203" pitchFamily="34" charset="0"/>
                  </a:rPr>
                  <a:t>] = pH and log Ka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pH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Hence pH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pKa</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acid</m:t>
                            </m:r>
                          </m:e>
                        </m:d>
                      </m:den>
                    </m:f>
                  </m:oMath>
                </a14:m>
                <a:r>
                  <a:rPr lang="en-US" sz="2200" dirty="0">
                    <a:effectLst/>
                    <a:latin typeface="Times New Roman" panose="02020603050405020304" pitchFamily="18" charset="0"/>
                    <a:ea typeface="Calibri" panose="020F0502020204030204" pitchFamily="34" charset="0"/>
                    <a:cs typeface="Vrinda" panose="020B0502040204020203" pitchFamily="34" charset="0"/>
                  </a:rPr>
                  <a:t> (Henderson equations)</a:t>
                </a:r>
                <a:endParaRPr lang="en-IN" sz="2200" dirty="0">
                  <a:effectLst/>
                  <a:latin typeface="Calibri" panose="020F0502020204030204" pitchFamily="34" charset="0"/>
                  <a:ea typeface="Calibri" panose="020F0502020204030204" pitchFamily="34" charset="0"/>
                  <a:cs typeface="Vrinda" panose="020B0502040204020203" pitchFamily="34" charset="0"/>
                </a:endParaRPr>
              </a:p>
              <a:p>
                <a:pPr algn="just">
                  <a:lnSpc>
                    <a:spcPct val="115000"/>
                  </a:lnSpc>
                </a:pPr>
                <a:r>
                  <a:rPr lang="en-US" sz="2200" dirty="0">
                    <a:effectLst/>
                    <a:latin typeface="Times New Roman" panose="02020603050405020304" pitchFamily="18" charset="0"/>
                    <a:ea typeface="Calibri" panose="020F0502020204030204" pitchFamily="34" charset="0"/>
                    <a:cs typeface="Vrinda" panose="020B0502040204020203" pitchFamily="34" charset="0"/>
                  </a:rPr>
                  <a:t>		pOH = </a:t>
                </a:r>
                <a:r>
                  <a:rPr lang="en-US" sz="2200" dirty="0" err="1">
                    <a:effectLst/>
                    <a:latin typeface="Times New Roman" panose="02020603050405020304" pitchFamily="18" charset="0"/>
                    <a:ea typeface="Calibri" panose="020F0502020204030204" pitchFamily="34" charset="0"/>
                    <a:cs typeface="Vrinda" panose="020B0502040204020203" pitchFamily="34" charset="0"/>
                  </a:rPr>
                  <a:t>pKb</a:t>
                </a:r>
                <a:r>
                  <a:rPr lang="en-US" sz="2200" dirty="0">
                    <a:effectLst/>
                    <a:latin typeface="Times New Roman" panose="02020603050405020304" pitchFamily="18" charset="0"/>
                    <a:ea typeface="Calibri" panose="020F0502020204030204" pitchFamily="34" charset="0"/>
                    <a:cs typeface="Vrinda" panose="020B0502040204020203" pitchFamily="34" charset="0"/>
                  </a:rPr>
                  <a:t> + log </a:t>
                </a:r>
                <a14:m>
                  <m:oMath xmlns:m="http://schemas.openxmlformats.org/officeDocument/2006/math">
                    <m:f>
                      <m:fPr>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salt</m:t>
                            </m:r>
                          </m:e>
                        </m:d>
                      </m:num>
                      <m:den>
                        <m:d>
                          <m:dPr>
                            <m:begChr m:val="["/>
                            <m:endChr m:val="]"/>
                            <m:ctrlPr>
                              <a:rPr lang="en-IN" sz="22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base</m:t>
                            </m:r>
                          </m:e>
                        </m:d>
                      </m:den>
                    </m:f>
                  </m:oMath>
                </a14:m>
                <a:endParaRPr lang="en-IN" sz="22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9FB0176C-DA2A-26FE-44D9-79BC209BC2CB}"/>
                  </a:ext>
                </a:extLst>
              </p:cNvPr>
              <p:cNvSpPr txBox="1">
                <a:spLocks noRot="1" noChangeAspect="1" noMove="1" noResize="1" noEditPoints="1" noAdjustHandles="1" noChangeArrowheads="1" noChangeShapeType="1" noTextEdit="1"/>
              </p:cNvSpPr>
              <p:nvPr/>
            </p:nvSpPr>
            <p:spPr>
              <a:xfrm>
                <a:off x="228600" y="-32245"/>
                <a:ext cx="8763000" cy="6537046"/>
              </a:xfrm>
              <a:prstGeom prst="rect">
                <a:avLst/>
              </a:prstGeom>
              <a:blipFill>
                <a:blip r:embed="rId2"/>
                <a:stretch>
                  <a:fillRect l="-905"/>
                </a:stretch>
              </a:blipFill>
            </p:spPr>
            <p:txBody>
              <a:bodyPr/>
              <a:lstStyle/>
              <a:p>
                <a:r>
                  <a:rPr lang="en-IN">
                    <a:noFill/>
                  </a:rPr>
                  <a:t> </a:t>
                </a:r>
              </a:p>
            </p:txBody>
          </p:sp>
        </mc:Fallback>
      </mc:AlternateContent>
    </p:spTree>
    <p:extLst>
      <p:ext uri="{BB962C8B-B14F-4D97-AF65-F5344CB8AC3E}">
        <p14:creationId xmlns:p14="http://schemas.microsoft.com/office/powerpoint/2010/main" val="1178509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B0176C-DA2A-26FE-44D9-79BC209BC2CB}"/>
                  </a:ext>
                </a:extLst>
              </p:cNvPr>
              <p:cNvSpPr txBox="1"/>
              <p:nvPr/>
            </p:nvSpPr>
            <p:spPr>
              <a:xfrm>
                <a:off x="381000" y="-32245"/>
                <a:ext cx="8229600" cy="6478568"/>
              </a:xfrm>
              <a:prstGeom prst="rect">
                <a:avLst/>
              </a:prstGeom>
              <a:noFill/>
            </p:spPr>
            <p:txBody>
              <a:bodyPr wrap="square">
                <a:spAutoFit/>
              </a:bodyPr>
              <a:lstStyle/>
              <a:p>
                <a:pPr algn="ctr">
                  <a:lnSpc>
                    <a:spcPct val="150000"/>
                  </a:lnSpc>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HENDERSON-HASSELBALCH EQUATION</a:t>
                </a:r>
                <a:r>
                  <a:rPr lang="en-US" sz="2800" b="1" i="1" kern="0" dirty="0">
                    <a:solidFill>
                      <a:srgbClr val="C00000"/>
                    </a:solidFill>
                    <a:effectLst/>
                    <a:highlight>
                      <a:srgbClr val="FFFFFF"/>
                    </a:highlight>
                    <a:latin typeface="Cambria" panose="02040503050406030204" pitchFamily="18" charset="0"/>
                    <a:ea typeface="Arial Unicode MS"/>
                    <a:cs typeface="Times New Roman" panose="02020603050405020304" pitchFamily="18" charset="0"/>
                  </a:rPr>
                  <a:t> </a:t>
                </a:r>
              </a:p>
              <a:p>
                <a:pPr algn="ctr">
                  <a:lnSpc>
                    <a:spcPct val="150000"/>
                  </a:lnSpc>
                </a:pPr>
                <a:endParaRPr lang="en-US" sz="800" b="1" i="1" kern="0" dirty="0">
                  <a:solidFill>
                    <a:srgbClr val="C00000"/>
                  </a:solidFill>
                  <a:effectLst/>
                  <a:highlight>
                    <a:srgbClr val="FFFFFF"/>
                  </a:highlight>
                  <a:latin typeface="Cambria" panose="02040503050406030204" pitchFamily="18" charset="0"/>
                  <a:ea typeface="Arial Unicode MS"/>
                  <a:cs typeface="Times New Roman" panose="02020603050405020304" pitchFamily="18" charset="0"/>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For a buffer of a weak acid and its salt </a:t>
                </a:r>
              </a:p>
              <a:p>
                <a:pPr algn="ctr">
                  <a:lnSpc>
                    <a:spcPct val="107000"/>
                  </a:lnSpc>
                  <a:spcAft>
                    <a:spcPts val="800"/>
                  </a:spcAft>
                </a:pPr>
                <a:r>
                  <a:rPr lang="en-US" sz="3200" b="1" dirty="0">
                    <a:solidFill>
                      <a:srgbClr val="000000"/>
                    </a:solidFill>
                    <a:effectLst/>
                    <a:latin typeface="Times New Roman" panose="02020603050405020304" pitchFamily="18" charset="0"/>
                    <a:ea typeface="Arial Unicode MS"/>
                  </a:rPr>
                  <a:t>pH = p</a:t>
                </a:r>
                <a14:m>
                  <m:oMath xmlns:m="http://schemas.openxmlformats.org/officeDocument/2006/math">
                    <m:sSub>
                      <m:sSubPr>
                        <m:ctrlPr>
                          <a:rPr lang="en-IN" sz="3200" b="1" i="1">
                            <a:solidFill>
                              <a:srgbClr val="000000"/>
                            </a:solidFill>
                            <a:effectLst/>
                            <a:latin typeface="Cambria Math" panose="02040503050406030204" pitchFamily="18" charset="0"/>
                            <a:ea typeface="Arial Unicode MS"/>
                          </a:rPr>
                        </m:ctrlPr>
                      </m:sSubPr>
                      <m:e>
                        <m:r>
                          <a:rPr lang="en-US" sz="3200" b="1" i="1">
                            <a:solidFill>
                              <a:srgbClr val="000000"/>
                            </a:solidFill>
                            <a:effectLst/>
                            <a:latin typeface="Cambria Math" panose="02040503050406030204" pitchFamily="18" charset="0"/>
                            <a:ea typeface="Arial Unicode MS"/>
                          </a:rPr>
                          <m:t>𝐊</m:t>
                        </m:r>
                      </m:e>
                      <m:sub>
                        <m:r>
                          <a:rPr lang="en-US" sz="3200" b="1" i="1">
                            <a:solidFill>
                              <a:srgbClr val="000000"/>
                            </a:solidFill>
                            <a:effectLst/>
                            <a:latin typeface="Cambria Math" panose="02040503050406030204" pitchFamily="18" charset="0"/>
                            <a:ea typeface="Arial Unicode MS"/>
                          </a:rPr>
                          <m:t>𝐚</m:t>
                        </m:r>
                      </m:sub>
                    </m:sSub>
                  </m:oMath>
                </a14:m>
                <a:r>
                  <a:rPr lang="en-US" sz="3200" dirty="0">
                    <a:solidFill>
                      <a:srgbClr val="000000"/>
                    </a:solidFill>
                    <a:effectLst/>
                    <a:latin typeface="Times New Roman" panose="02020603050405020304" pitchFamily="18" charset="0"/>
                    <a:ea typeface="Arial Unicode MS"/>
                  </a:rPr>
                  <a:t> </a:t>
                </a:r>
                <a:r>
                  <a:rPr lang="en-US" sz="3200" b="1" dirty="0">
                    <a:solidFill>
                      <a:srgbClr val="000000"/>
                    </a:solidFill>
                    <a:effectLst/>
                    <a:latin typeface="Times New Roman" panose="02020603050405020304" pitchFamily="18" charset="0"/>
                    <a:ea typeface="Arial Unicode MS"/>
                  </a:rPr>
                  <a:t>+ log </a:t>
                </a:r>
                <a14:m>
                  <m:oMath xmlns:m="http://schemas.openxmlformats.org/officeDocument/2006/math">
                    <m:f>
                      <m:fPr>
                        <m:ctrlPr>
                          <a:rPr lang="en-IN" sz="3200" b="1" i="1">
                            <a:solidFill>
                              <a:srgbClr val="000000"/>
                            </a:solidFill>
                            <a:effectLst/>
                            <a:latin typeface="Cambria Math" panose="02040503050406030204" pitchFamily="18" charset="0"/>
                            <a:ea typeface="Arial Unicode MS"/>
                          </a:rPr>
                        </m:ctrlPr>
                      </m:fPr>
                      <m:num>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𝐒𝐚𝐥𝐭</m:t>
                        </m:r>
                        <m:r>
                          <a:rPr lang="en-US" sz="3200" b="1">
                            <a:solidFill>
                              <a:srgbClr val="000000"/>
                            </a:solidFill>
                            <a:effectLst/>
                            <a:latin typeface="Cambria Math" panose="02040503050406030204" pitchFamily="18" charset="0"/>
                            <a:ea typeface="Arial Unicode MS"/>
                          </a:rPr>
                          <m:t>]</m:t>
                        </m:r>
                      </m:num>
                      <m:den>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𝐀𝐜𝐢𝐝</m:t>
                        </m:r>
                        <m:r>
                          <a:rPr lang="en-US" sz="3200" b="1">
                            <a:solidFill>
                              <a:srgbClr val="000000"/>
                            </a:solidFill>
                            <a:effectLst/>
                            <a:latin typeface="Cambria Math" panose="02040503050406030204" pitchFamily="18" charset="0"/>
                            <a:ea typeface="Arial Unicode MS"/>
                          </a:rPr>
                          <m:t>]</m:t>
                        </m:r>
                      </m:den>
                    </m:f>
                  </m:oMath>
                </a14:m>
                <a:r>
                  <a:rPr lang="en-US" sz="3200" b="1" dirty="0">
                    <a:solidFill>
                      <a:srgbClr val="000000"/>
                    </a:solidFill>
                    <a:effectLst/>
                    <a:latin typeface="Times New Roman" panose="02020603050405020304" pitchFamily="18" charset="0"/>
                    <a:ea typeface="Arial Unicode MS"/>
                  </a:rPr>
                  <a:t> </a:t>
                </a:r>
              </a:p>
              <a:p>
                <a:pPr algn="ctr">
                  <a:lnSpc>
                    <a:spcPct val="107000"/>
                  </a:lnSpc>
                  <a:spcAft>
                    <a:spcPts val="800"/>
                  </a:spcAft>
                </a:pPr>
                <a:endParaRPr lang="en-IN" sz="800" dirty="0">
                  <a:effectLst/>
                  <a:latin typeface="Times New Roman" panose="02020603050405020304" pitchFamily="18" charset="0"/>
                  <a:ea typeface="Arial Unicode MS"/>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For a buffer of a weak base and its salt </a:t>
                </a:r>
              </a:p>
              <a:p>
                <a:pPr algn="ctr">
                  <a:lnSpc>
                    <a:spcPct val="107000"/>
                  </a:lnSpc>
                  <a:spcAft>
                    <a:spcPts val="800"/>
                  </a:spcAft>
                </a:pPr>
                <a:r>
                  <a:rPr lang="en-US" sz="3200" b="1" dirty="0">
                    <a:solidFill>
                      <a:srgbClr val="000000"/>
                    </a:solidFill>
                    <a:effectLst/>
                    <a:latin typeface="Times New Roman" panose="02020603050405020304" pitchFamily="18" charset="0"/>
                    <a:ea typeface="Arial Unicode MS"/>
                  </a:rPr>
                  <a:t>pOH = p</a:t>
                </a:r>
                <a14:m>
                  <m:oMath xmlns:m="http://schemas.openxmlformats.org/officeDocument/2006/math">
                    <m:sSub>
                      <m:sSubPr>
                        <m:ctrlPr>
                          <a:rPr lang="en-IN" sz="3200" b="1" i="1">
                            <a:solidFill>
                              <a:srgbClr val="000000"/>
                            </a:solidFill>
                            <a:effectLst/>
                            <a:latin typeface="Cambria Math" panose="02040503050406030204" pitchFamily="18" charset="0"/>
                            <a:ea typeface="Arial Unicode MS"/>
                          </a:rPr>
                        </m:ctrlPr>
                      </m:sSubPr>
                      <m:e>
                        <m:r>
                          <a:rPr lang="en-US" sz="3200" b="1" i="1">
                            <a:solidFill>
                              <a:srgbClr val="000000"/>
                            </a:solidFill>
                            <a:effectLst/>
                            <a:latin typeface="Cambria Math" panose="02040503050406030204" pitchFamily="18" charset="0"/>
                            <a:ea typeface="Arial Unicode MS"/>
                          </a:rPr>
                          <m:t>𝐊</m:t>
                        </m:r>
                      </m:e>
                      <m:sub>
                        <m:r>
                          <a:rPr lang="en-US" sz="3200" b="1" i="1">
                            <a:solidFill>
                              <a:srgbClr val="000000"/>
                            </a:solidFill>
                            <a:effectLst/>
                            <a:latin typeface="Cambria Math" panose="02040503050406030204" pitchFamily="18" charset="0"/>
                            <a:ea typeface="Arial Unicode MS"/>
                          </a:rPr>
                          <m:t>𝐛</m:t>
                        </m:r>
                      </m:sub>
                    </m:sSub>
                  </m:oMath>
                </a14:m>
                <a:r>
                  <a:rPr lang="en-US" sz="3200" b="1" dirty="0">
                    <a:solidFill>
                      <a:srgbClr val="000000"/>
                    </a:solidFill>
                    <a:effectLst/>
                    <a:latin typeface="Times New Roman" panose="02020603050405020304" pitchFamily="18" charset="0"/>
                    <a:ea typeface="Arial Unicode MS"/>
                  </a:rPr>
                  <a:t> + log </a:t>
                </a:r>
                <a14:m>
                  <m:oMath xmlns:m="http://schemas.openxmlformats.org/officeDocument/2006/math">
                    <m:f>
                      <m:fPr>
                        <m:ctrlPr>
                          <a:rPr lang="en-IN" sz="3200" b="1" i="1">
                            <a:solidFill>
                              <a:srgbClr val="000000"/>
                            </a:solidFill>
                            <a:effectLst/>
                            <a:latin typeface="Cambria Math" panose="02040503050406030204" pitchFamily="18" charset="0"/>
                            <a:ea typeface="Arial Unicode MS"/>
                          </a:rPr>
                        </m:ctrlPr>
                      </m:fPr>
                      <m:num>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𝐒𝐚𝐥𝐭</m:t>
                        </m:r>
                        <m:r>
                          <a:rPr lang="en-US" sz="3200" b="1">
                            <a:solidFill>
                              <a:srgbClr val="000000"/>
                            </a:solidFill>
                            <a:effectLst/>
                            <a:latin typeface="Cambria Math" panose="02040503050406030204" pitchFamily="18" charset="0"/>
                            <a:ea typeface="Arial Unicode MS"/>
                          </a:rPr>
                          <m:t>]</m:t>
                        </m:r>
                      </m:num>
                      <m:den>
                        <m:r>
                          <a:rPr lang="en-US" sz="3200" b="1">
                            <a:solidFill>
                              <a:srgbClr val="000000"/>
                            </a:solidFill>
                            <a:effectLst/>
                            <a:latin typeface="Cambria Math" panose="02040503050406030204" pitchFamily="18" charset="0"/>
                            <a:ea typeface="Arial Unicode MS"/>
                          </a:rPr>
                          <m:t>[</m:t>
                        </m:r>
                        <m:r>
                          <a:rPr lang="en-US" sz="3200" b="1" i="1">
                            <a:solidFill>
                              <a:srgbClr val="000000"/>
                            </a:solidFill>
                            <a:effectLst/>
                            <a:latin typeface="Cambria Math" panose="02040503050406030204" pitchFamily="18" charset="0"/>
                            <a:ea typeface="Arial Unicode MS"/>
                          </a:rPr>
                          <m:t>𝐁𝐚𝐬𝐞</m:t>
                        </m:r>
                        <m:r>
                          <a:rPr lang="en-US" sz="3200" b="1">
                            <a:solidFill>
                              <a:srgbClr val="000000"/>
                            </a:solidFill>
                            <a:effectLst/>
                            <a:latin typeface="Cambria Math" panose="02040503050406030204" pitchFamily="18" charset="0"/>
                            <a:ea typeface="Arial Unicode MS"/>
                          </a:rPr>
                          <m:t>]</m:t>
                        </m:r>
                      </m:den>
                    </m:f>
                  </m:oMath>
                </a14:m>
                <a:r>
                  <a:rPr lang="en-US" sz="3200" b="1" dirty="0">
                    <a:solidFill>
                      <a:srgbClr val="000000"/>
                    </a:solidFill>
                    <a:effectLst/>
                    <a:latin typeface="Times New Roman" panose="02020603050405020304" pitchFamily="18" charset="0"/>
                    <a:ea typeface="Arial Unicode MS"/>
                  </a:rPr>
                  <a:t> </a:t>
                </a:r>
                <a:endParaRPr lang="en-IN" sz="3200" dirty="0">
                  <a:effectLst/>
                  <a:latin typeface="Times New Roman" panose="02020603050405020304" pitchFamily="18" charset="0"/>
                  <a:ea typeface="Arial Unicode MS"/>
                </a:endParaRPr>
              </a:p>
              <a:p>
                <a:pPr>
                  <a:lnSpc>
                    <a:spcPct val="107000"/>
                  </a:lnSpc>
                  <a:spcAft>
                    <a:spcPts val="800"/>
                  </a:spcAft>
                </a:pPr>
                <a:endParaRPr lang="en-US" sz="3200" b="1" dirty="0">
                  <a:solidFill>
                    <a:srgbClr val="000000"/>
                  </a:solidFill>
                  <a:effectLst/>
                  <a:latin typeface="Times New Roman" panose="02020603050405020304" pitchFamily="18" charset="0"/>
                  <a:ea typeface="Arial Unicode MS"/>
                </a:endParaRPr>
              </a:p>
              <a:p>
                <a:pPr>
                  <a:lnSpc>
                    <a:spcPct val="107000"/>
                  </a:lnSpc>
                  <a:spcAft>
                    <a:spcPts val="800"/>
                  </a:spcAft>
                </a:pPr>
                <a:r>
                  <a:rPr lang="en-US" sz="3200" b="1" dirty="0">
                    <a:solidFill>
                      <a:srgbClr val="000000"/>
                    </a:solidFill>
                    <a:effectLst/>
                    <a:latin typeface="Times New Roman" panose="02020603050405020304" pitchFamily="18" charset="0"/>
                    <a:ea typeface="Arial Unicode MS"/>
                  </a:rPr>
                  <a:t>The above two equations are known as </a:t>
                </a:r>
                <a:r>
                  <a:rPr lang="en-US" sz="3200" b="1" dirty="0">
                    <a:solidFill>
                      <a:srgbClr val="000000"/>
                    </a:solidFill>
                    <a:effectLst/>
                    <a:latin typeface="Times New Roman" panose="02020603050405020304" pitchFamily="18" charset="0"/>
                    <a:ea typeface="Times New Roman" panose="02020603050405020304" pitchFamily="18" charset="0"/>
                  </a:rPr>
                  <a:t>H</a:t>
                </a:r>
                <a:r>
                  <a:rPr lang="en-US" sz="3200" b="1" dirty="0">
                    <a:solidFill>
                      <a:srgbClr val="000000"/>
                    </a:solidFill>
                    <a:effectLst/>
                    <a:latin typeface="Times New Roman" panose="02020603050405020304" pitchFamily="18" charset="0"/>
                    <a:ea typeface="Arial Unicode MS"/>
                  </a:rPr>
                  <a:t>enderson-Hasselbalch equation or in short </a:t>
                </a:r>
                <a:r>
                  <a:rPr lang="en-US" sz="3200" b="1" dirty="0">
                    <a:solidFill>
                      <a:srgbClr val="000000"/>
                    </a:solidFill>
                    <a:effectLst/>
                    <a:latin typeface="Times New Roman" panose="02020603050405020304" pitchFamily="18" charset="0"/>
                    <a:ea typeface="Times New Roman" panose="02020603050405020304" pitchFamily="18" charset="0"/>
                  </a:rPr>
                  <a:t>H</a:t>
                </a:r>
                <a:r>
                  <a:rPr lang="en-US" sz="3200" b="1" dirty="0">
                    <a:solidFill>
                      <a:srgbClr val="000000"/>
                    </a:solidFill>
                    <a:effectLst/>
                    <a:latin typeface="Times New Roman" panose="02020603050405020304" pitchFamily="18" charset="0"/>
                    <a:ea typeface="Arial Unicode MS"/>
                  </a:rPr>
                  <a:t>enderson equation</a:t>
                </a:r>
                <a:r>
                  <a:rPr lang="en-US" sz="3200" dirty="0">
                    <a:solidFill>
                      <a:srgbClr val="000000"/>
                    </a:solidFill>
                    <a:effectLst/>
                    <a:latin typeface="Times New Roman" panose="02020603050405020304" pitchFamily="18" charset="0"/>
                    <a:ea typeface="Arial Unicode MS"/>
                  </a:rPr>
                  <a:t>. </a:t>
                </a:r>
                <a:endParaRPr lang="en-IN" sz="32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9FB0176C-DA2A-26FE-44D9-79BC209BC2CB}"/>
                  </a:ext>
                </a:extLst>
              </p:cNvPr>
              <p:cNvSpPr txBox="1">
                <a:spLocks noRot="1" noChangeAspect="1" noMove="1" noResize="1" noEditPoints="1" noAdjustHandles="1" noChangeArrowheads="1" noChangeShapeType="1" noTextEdit="1"/>
              </p:cNvSpPr>
              <p:nvPr/>
            </p:nvSpPr>
            <p:spPr>
              <a:xfrm>
                <a:off x="381000" y="-32245"/>
                <a:ext cx="8229600" cy="6478568"/>
              </a:xfrm>
              <a:prstGeom prst="rect">
                <a:avLst/>
              </a:prstGeom>
              <a:blipFill>
                <a:blip r:embed="rId2"/>
                <a:stretch>
                  <a:fillRect l="-1926" b="-2166"/>
                </a:stretch>
              </a:blipFill>
            </p:spPr>
            <p:txBody>
              <a:bodyPr/>
              <a:lstStyle/>
              <a:p>
                <a:r>
                  <a:rPr lang="en-IN">
                    <a:noFill/>
                  </a:rPr>
                  <a:t> </a:t>
                </a:r>
              </a:p>
            </p:txBody>
          </p:sp>
        </mc:Fallback>
      </mc:AlternateContent>
    </p:spTree>
    <p:extLst>
      <p:ext uri="{BB962C8B-B14F-4D97-AF65-F5344CB8AC3E}">
        <p14:creationId xmlns:p14="http://schemas.microsoft.com/office/powerpoint/2010/main" val="1218056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381000" y="76200"/>
                <a:ext cx="8305800" cy="6515566"/>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800" b="1" dirty="0">
                    <a:solidFill>
                      <a:srgbClr val="000000"/>
                    </a:solidFill>
                    <a:effectLst/>
                    <a:highlight>
                      <a:srgbClr val="FFFFFF"/>
                    </a:highlight>
                    <a:latin typeface="Times New Roman" panose="02020603050405020304" pitchFamily="18" charset="0"/>
                    <a:ea typeface="Arial Unicode MS"/>
                  </a:rPr>
                  <a:t>Weak acid and base equilibrium</a:t>
                </a:r>
                <a:r>
                  <a:rPr lang="en-US" sz="2800" dirty="0">
                    <a:solidFill>
                      <a:srgbClr val="000000"/>
                    </a:solidFill>
                    <a:effectLst/>
                    <a:highlight>
                      <a:srgbClr val="FFFFFF"/>
                    </a:highlight>
                    <a:latin typeface="Times New Roman" panose="02020603050405020304" pitchFamily="18" charset="0"/>
                    <a:ea typeface="Arial Unicode MS"/>
                  </a:rPr>
                  <a:t> refer to the equilibrium in weak acid and base reactions because of their partial ionization in a solution.</a:t>
                </a:r>
                <a:r>
                  <a:rPr lang="en-US" sz="2800" b="1" dirty="0">
                    <a:solidFill>
                      <a:srgbClr val="000000"/>
                    </a:solidFill>
                    <a:effectLst/>
                    <a:latin typeface="Times New Roman" panose="02020603050405020304" pitchFamily="18" charset="0"/>
                    <a:ea typeface="Arial Unicode MS"/>
                  </a:rPr>
                  <a:t> </a:t>
                </a:r>
                <a:endParaRPr lang="en-IN" sz="2800" dirty="0">
                  <a:effectLst/>
                  <a:latin typeface="Times New Roman" panose="02020603050405020304" pitchFamily="18" charset="0"/>
                  <a:ea typeface="Arial Unicode MS"/>
                </a:endParaRPr>
              </a:p>
              <a:p>
                <a:pPr>
                  <a:lnSpc>
                    <a:spcPct val="107000"/>
                  </a:lnSpc>
                  <a:spcAft>
                    <a:spcPts val="800"/>
                  </a:spcAft>
                </a:pPr>
                <a:r>
                  <a:rPr lang="en-US" sz="2800" b="1" dirty="0">
                    <a:solidFill>
                      <a:srgbClr val="000000"/>
                    </a:solidFill>
                    <a:effectLst/>
                    <a:latin typeface="Times New Roman" panose="02020603050405020304" pitchFamily="18" charset="0"/>
                    <a:ea typeface="Arial Unicode MS"/>
                  </a:rPr>
                  <a:t>Hydrolysis of salt of weak acid-strong base:</a:t>
                </a:r>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latin typeface="Times New Roman" panose="02020603050405020304" pitchFamily="18" charset="0"/>
                    <a:ea typeface="Arial Unicode MS"/>
                  </a:rPr>
                  <a:t>CH</a:t>
                </a:r>
                <a:r>
                  <a:rPr lang="en-US" sz="2800" baseline="-25000" dirty="0">
                    <a:solidFill>
                      <a:srgbClr val="000000"/>
                    </a:solidFill>
                    <a:effectLst/>
                    <a:latin typeface="Times New Roman" panose="02020603050405020304" pitchFamily="18" charset="0"/>
                    <a:ea typeface="Arial Unicode MS"/>
                  </a:rPr>
                  <a:t>3</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800" dirty="0">
                    <a:solidFill>
                      <a:srgbClr val="000000"/>
                    </a:solidFill>
                    <a:effectLst/>
                    <a:latin typeface="Times New Roman" panose="02020603050405020304" pitchFamily="18" charset="0"/>
                    <a:ea typeface="Arial Unicode MS"/>
                  </a:rPr>
                  <a:t> + H</a:t>
                </a:r>
                <a:r>
                  <a:rPr lang="en-US" sz="2800" baseline="-25000" dirty="0">
                    <a:solidFill>
                      <a:srgbClr val="000000"/>
                    </a:solidFill>
                    <a:effectLst/>
                    <a:latin typeface="Times New Roman" panose="02020603050405020304" pitchFamily="18" charset="0"/>
                    <a:ea typeface="Arial Unicode MS"/>
                  </a:rPr>
                  <a:t>2</a:t>
                </a:r>
                <a:r>
                  <a:rPr lang="en-US" sz="2800" dirty="0">
                    <a:solidFill>
                      <a:srgbClr val="000000"/>
                    </a:solidFill>
                    <a:effectLst/>
                    <a:latin typeface="Times New Roman" panose="02020603050405020304" pitchFamily="18" charset="0"/>
                    <a:ea typeface="Arial Unicode MS"/>
                  </a:rPr>
                  <a:t>O </a:t>
                </a:r>
                <a14:m>
                  <m:oMath xmlns:m="http://schemas.openxmlformats.org/officeDocument/2006/math">
                    <m:r>
                      <a:rPr lang="en-US" sz="2800">
                        <a:solidFill>
                          <a:srgbClr val="000000"/>
                        </a:solidFill>
                        <a:effectLst/>
                        <a:highlight>
                          <a:srgbClr val="FFFFFF"/>
                        </a:highlight>
                        <a:latin typeface="Cambria Math" panose="02040503050406030204" pitchFamily="18" charset="0"/>
                        <a:ea typeface="Arial Unicode MS"/>
                      </a:rPr>
                      <m:t>⇌</m:t>
                    </m:r>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CH</a:t>
                </a:r>
                <a:r>
                  <a:rPr lang="en-US" sz="28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COOH + </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The hydrolysis constant </a:t>
                </a:r>
                <a14:m>
                  <m:oMath xmlns:m="http://schemas.openxmlformats.org/officeDocument/2006/math">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h</m:t>
                        </m:r>
                      </m:sub>
                    </m:sSub>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r>
                      <a:rPr lang="en-US" sz="2800">
                        <a:solidFill>
                          <a:srgbClr val="000000"/>
                        </a:solidFill>
                        <a:effectLst/>
                        <a:latin typeface="Cambria Math" panose="02040503050406030204" pitchFamily="18" charset="0"/>
                        <a:ea typeface="Arial Unicode MS"/>
                      </a:rPr>
                      <m:t>×</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 </m:t>
                    </m:r>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latin typeface="Cambria Math" panose="02040503050406030204" pitchFamily="18" charset="0"/>
                            <a:ea typeface="Arial Unicode MS"/>
                          </a:rPr>
                        </m:ctrlPr>
                      </m:fPr>
                      <m:num>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w</m:t>
                            </m:r>
                          </m:sub>
                        </m:sSub>
                      </m:num>
                      <m:den>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a</m:t>
                            </m:r>
                          </m:sub>
                        </m:sSub>
                      </m:den>
                    </m:f>
                  </m:oMath>
                </a14:m>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So </a:t>
                </a:r>
                <a14:m>
                  <m:oMath xmlns:m="http://schemas.openxmlformats.org/officeDocument/2006/math">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h</m:t>
                        </m:r>
                      </m:sub>
                    </m:sSub>
                  </m:oMath>
                </a14:m>
                <a:r>
                  <a:rPr lang="en-US" sz="2800"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800" i="1">
                            <a:solidFill>
                              <a:srgbClr val="000000"/>
                            </a:solidFill>
                            <a:effectLst/>
                            <a:latin typeface="Cambria Math" panose="02040503050406030204" pitchFamily="18" charset="0"/>
                            <a:ea typeface="Arial Unicode MS"/>
                          </a:rPr>
                        </m:ctrlPr>
                      </m:fPr>
                      <m:num>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w</m:t>
                            </m:r>
                          </m:sub>
                        </m:sSub>
                      </m:num>
                      <m:den>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a</m:t>
                            </m:r>
                          </m:sub>
                        </m:sSub>
                      </m:den>
                    </m:f>
                  </m:oMath>
                </a14:m>
                <a:endParaRPr lang="en-IN" sz="2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381000" y="76200"/>
                <a:ext cx="8305800" cy="6515566"/>
              </a:xfrm>
              <a:prstGeom prst="rect">
                <a:avLst/>
              </a:prstGeom>
              <a:blipFill>
                <a:blip r:embed="rId2"/>
                <a:stretch>
                  <a:fillRect l="-1542" t="-843"/>
                </a:stretch>
              </a:blipFill>
            </p:spPr>
            <p:txBody>
              <a:bodyPr/>
              <a:lstStyle/>
              <a:p>
                <a:r>
                  <a:rPr lang="en-IN">
                    <a:noFill/>
                  </a:rPr>
                  <a:t> </a:t>
                </a:r>
              </a:p>
            </p:txBody>
          </p:sp>
        </mc:Fallback>
      </mc:AlternateContent>
    </p:spTree>
    <p:extLst>
      <p:ext uri="{BB962C8B-B14F-4D97-AF65-F5344CB8AC3E}">
        <p14:creationId xmlns:p14="http://schemas.microsoft.com/office/powerpoint/2010/main" val="3189425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457200" y="277867"/>
                <a:ext cx="8305800" cy="6199133"/>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Arial Unicode MS"/>
                  </a:rPr>
                  <a:t>If C gram moles of the salt</a:t>
                </a:r>
                <a:r>
                  <a:rPr lang="en-US" sz="2400" b="1" dirty="0">
                    <a:solidFill>
                      <a:srgbClr val="000000"/>
                    </a:solidFill>
                    <a:effectLst/>
                    <a:latin typeface="Times New Roman" panose="02020603050405020304" pitchFamily="18" charset="0"/>
                    <a:ea typeface="Arial Unicode MS"/>
                  </a:rPr>
                  <a:t>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is dissolved per dm</a:t>
                </a:r>
                <a:r>
                  <a:rPr lang="en-US" sz="2400" baseline="30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of solution and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r>
                      <a:rPr lang="en-US" sz="2400">
                        <a:solidFill>
                          <a:srgbClr val="000000"/>
                        </a:solidFill>
                        <a:effectLst/>
                        <a:latin typeface="Cambria Math" panose="02040503050406030204" pitchFamily="18" charset="0"/>
                        <a:ea typeface="Arial Unicode MS"/>
                      </a:rPr>
                      <m:t>(</m:t>
                    </m:r>
                    <m:r>
                      <m:rPr>
                        <m:sty m:val="p"/>
                      </m:rPr>
                      <a:rPr lang="en-US" sz="2400">
                        <a:solidFill>
                          <a:srgbClr val="000000"/>
                        </a:solidFill>
                        <a:effectLst/>
                        <a:latin typeface="Cambria Math" panose="02040503050406030204" pitchFamily="18" charset="0"/>
                        <a:ea typeface="Arial Unicode MS"/>
                      </a:rPr>
                      <m:t>degree</m:t>
                    </m:r>
                    <m:r>
                      <a:rPr lang="en-US" sz="2400">
                        <a:solidFill>
                          <a:srgbClr val="000000"/>
                        </a:solidFill>
                        <a:effectLst/>
                        <a:latin typeface="Cambria Math" panose="02040503050406030204" pitchFamily="18" charset="0"/>
                        <a:ea typeface="Arial Unicode MS"/>
                      </a:rPr>
                      <m:t> </m:t>
                    </m:r>
                    <m:r>
                      <m:rPr>
                        <m:sty m:val="p"/>
                      </m:rPr>
                      <a:rPr lang="en-US" sz="2400">
                        <a:solidFill>
                          <a:srgbClr val="000000"/>
                        </a:solidFill>
                        <a:effectLst/>
                        <a:latin typeface="Cambria Math" panose="02040503050406030204" pitchFamily="18" charset="0"/>
                        <a:ea typeface="Arial Unicode MS"/>
                      </a:rPr>
                      <m:t>of</m:t>
                    </m:r>
                    <m:r>
                      <a:rPr lang="en-US" sz="2400">
                        <a:solidFill>
                          <a:srgbClr val="000000"/>
                        </a:solidFill>
                        <a:effectLst/>
                        <a:latin typeface="Cambria Math" panose="02040503050406030204" pitchFamily="18" charset="0"/>
                        <a:ea typeface="Arial Unicode MS"/>
                      </a:rPr>
                      <m:t> </m:t>
                    </m:r>
                    <m:r>
                      <m:rPr>
                        <m:sty m:val="p"/>
                      </m:rPr>
                      <a:rPr lang="en-US" sz="2400">
                        <a:solidFill>
                          <a:srgbClr val="000000"/>
                        </a:solidFill>
                        <a:effectLst/>
                        <a:latin typeface="Cambria Math" panose="02040503050406030204" pitchFamily="18" charset="0"/>
                        <a:ea typeface="Arial Unicode MS"/>
                      </a:rPr>
                      <m:t>hydrolysis</m:t>
                    </m:r>
                    <m:r>
                      <a:rPr lang="en-US" sz="2400">
                        <a:solidFill>
                          <a:srgbClr val="000000"/>
                        </a:solidFill>
                        <a:effectLst/>
                        <a:latin typeface="Cambria Math" panose="02040503050406030204" pitchFamily="18" charset="0"/>
                        <a:ea typeface="Arial Unicode MS"/>
                      </a:rPr>
                      <m:t>)</m:t>
                    </m:r>
                  </m:oMath>
                </a14:m>
                <a:r>
                  <a:rPr lang="en-US" sz="2400" dirty="0">
                    <a:solidFill>
                      <a:srgbClr val="000000"/>
                    </a:solidFill>
                    <a:effectLst/>
                    <a:latin typeface="Times New Roman" panose="02020603050405020304" pitchFamily="18" charset="0"/>
                    <a:ea typeface="Times New Roman" panose="02020603050405020304" pitchFamily="18" charset="0"/>
                  </a:rPr>
                  <a:t> is the fraction of each gram molecule of the salt </a:t>
                </a:r>
                <a:r>
                  <a:rPr lang="en-US" sz="2400" dirty="0" err="1">
                    <a:solidFill>
                      <a:srgbClr val="000000"/>
                    </a:solidFill>
                    <a:effectLst/>
                    <a:latin typeface="Times New Roman" panose="02020603050405020304" pitchFamily="18" charset="0"/>
                    <a:ea typeface="Times New Roman" panose="02020603050405020304" pitchFamily="18" charset="0"/>
                  </a:rPr>
                  <a:t>hydrolysed</a:t>
                </a:r>
                <a:r>
                  <a:rPr lang="en-US" sz="2400" dirty="0">
                    <a:solidFill>
                      <a:srgbClr val="000000"/>
                    </a:solidFill>
                    <a:effectLst/>
                    <a:latin typeface="Times New Roman" panose="02020603050405020304" pitchFamily="18" charset="0"/>
                    <a:ea typeface="Times New Roman" panose="02020603050405020304" pitchFamily="18" charset="0"/>
                  </a:rPr>
                  <a:t> at equilibrium, at equilibrium the concentration of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COOH and </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will be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en-US" sz="2400" dirty="0">
                    <a:solidFill>
                      <a:srgbClr val="000000"/>
                    </a:solidFill>
                    <a:effectLst/>
                    <a:latin typeface="Times New Roman" panose="02020603050405020304" pitchFamily="18" charset="0"/>
                    <a:ea typeface="Times New Roman" panose="02020603050405020304" pitchFamily="18" charset="0"/>
                  </a:rPr>
                  <a:t>C mol </a:t>
                </a:r>
                <a:r>
                  <a:rPr lang="en-US" sz="2400" dirty="0">
                    <a:solidFill>
                      <a:srgbClr val="000000"/>
                    </a:solidFill>
                    <a:effectLst/>
                    <a:latin typeface="Times New Roman" panose="02020603050405020304" pitchFamily="18" charset="0"/>
                    <a:ea typeface="Arial Unicode MS"/>
                  </a:rPr>
                  <a:t>dm</a:t>
                </a:r>
                <a:r>
                  <a:rPr lang="en-US" sz="2400" baseline="30000" dirty="0">
                    <a:solidFill>
                      <a:srgbClr val="000000"/>
                    </a:solidFill>
                    <a:effectLst/>
                    <a:latin typeface="Times New Roman" panose="02020603050405020304" pitchFamily="18" charset="0"/>
                    <a:ea typeface="Arial Unicode MS"/>
                  </a:rPr>
                  <a:t>-3 </a:t>
                </a:r>
                <a:r>
                  <a:rPr lang="en-US" sz="2400" dirty="0">
                    <a:solidFill>
                      <a:srgbClr val="000000"/>
                    </a:solidFill>
                    <a:effectLst/>
                    <a:latin typeface="Times New Roman" panose="02020603050405020304" pitchFamily="18" charset="0"/>
                    <a:ea typeface="Times New Roman" panose="02020603050405020304" pitchFamily="18" charset="0"/>
                  </a:rPr>
                  <a:t>and concentration of unreacted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will be C(1-</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en-US" sz="2400" dirty="0">
                    <a:solidFill>
                      <a:srgbClr val="000000"/>
                    </a:solidFill>
                    <a:effectLst/>
                    <a:latin typeface="Times New Roman" panose="02020603050405020304" pitchFamily="18" charset="0"/>
                    <a:ea typeface="Arial Unicode MS"/>
                  </a:rPr>
                  <a:t>) </a:t>
                </a:r>
                <a:r>
                  <a:rPr lang="en-US" sz="2400" dirty="0">
                    <a:solidFill>
                      <a:srgbClr val="000000"/>
                    </a:solidFill>
                    <a:effectLst/>
                    <a:latin typeface="Times New Roman" panose="02020603050405020304" pitchFamily="18" charset="0"/>
                    <a:ea typeface="Times New Roman" panose="02020603050405020304" pitchFamily="18" charset="0"/>
                  </a:rPr>
                  <a:t>mol </a:t>
                </a:r>
                <a:r>
                  <a:rPr lang="en-US" sz="2400" dirty="0">
                    <a:solidFill>
                      <a:srgbClr val="000000"/>
                    </a:solidFill>
                    <a:effectLst/>
                    <a:latin typeface="Times New Roman" panose="02020603050405020304" pitchFamily="18" charset="0"/>
                    <a:ea typeface="Arial Unicode MS"/>
                  </a:rPr>
                  <a:t>dm</a:t>
                </a:r>
                <a:r>
                  <a:rPr lang="en-US" sz="2400" baseline="30000" dirty="0">
                    <a:solidFill>
                      <a:srgbClr val="000000"/>
                    </a:solidFill>
                    <a:effectLst/>
                    <a:latin typeface="Times New Roman" panose="02020603050405020304" pitchFamily="18" charset="0"/>
                    <a:ea typeface="Arial Unicode MS"/>
                  </a:rPr>
                  <a:t>-3</a:t>
                </a:r>
                <a:endParaRPr lang="en-IN" sz="2400" dirty="0">
                  <a:effectLst/>
                  <a:latin typeface="Times New Roman" panose="02020603050405020304" pitchFamily="18" charset="0"/>
                  <a:ea typeface="Arial Unicode MS"/>
                </a:endParaRPr>
              </a:p>
              <a:p>
                <a:pPr indent="228600">
                  <a:lnSpc>
                    <a:spcPct val="107000"/>
                  </a:lnSpc>
                  <a:spcAft>
                    <a:spcPts val="800"/>
                  </a:spcAft>
                </a:pPr>
                <a:r>
                  <a:rPr lang="de-DE" sz="2400" dirty="0">
                    <a:solidFill>
                      <a:srgbClr val="000000"/>
                    </a:solidFill>
                    <a:effectLst/>
                    <a:latin typeface="Times New Roman" panose="02020603050405020304" pitchFamily="18" charset="0"/>
                    <a:ea typeface="Arial Unicode MS"/>
                  </a:rPr>
                  <a:t>So</a:t>
                </a:r>
                <a:r>
                  <a:rPr lang="de-DE" sz="24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400" i="1">
                            <a:solidFill>
                              <a:srgbClr val="000000"/>
                            </a:solidFill>
                            <a:effectLst/>
                            <a:latin typeface="Cambria Math" panose="02040503050406030204" pitchFamily="18" charset="0"/>
                            <a:ea typeface="Arial Unicode MS"/>
                          </a:rPr>
                        </m:ctrlPr>
                      </m:sSubPr>
                      <m:e>
                        <m:r>
                          <m:rPr>
                            <m:sty m:val="p"/>
                          </m:rPr>
                          <a:rPr lang="de-DE" sz="2400">
                            <a:solidFill>
                              <a:srgbClr val="000000"/>
                            </a:solidFill>
                            <a:effectLst/>
                            <a:latin typeface="Cambria Math" panose="02040503050406030204" pitchFamily="18" charset="0"/>
                            <a:ea typeface="Arial Unicode MS"/>
                          </a:rPr>
                          <m:t>K</m:t>
                        </m:r>
                      </m:e>
                      <m:sub>
                        <m:r>
                          <m:rPr>
                            <m:sty m:val="p"/>
                          </m:rPr>
                          <a:rPr lang="de-DE" sz="2400">
                            <a:solidFill>
                              <a:srgbClr val="000000"/>
                            </a:solidFill>
                            <a:effectLst/>
                            <a:latin typeface="Cambria Math" panose="02040503050406030204" pitchFamily="18" charset="0"/>
                            <a:ea typeface="Arial Unicode MS"/>
                          </a:rPr>
                          <m:t>h</m:t>
                        </m:r>
                      </m:sub>
                    </m:sSub>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CH</m:t>
                            </m:r>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CH</m:t>
                                </m:r>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fPr>
                      <m:num>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latin typeface="Cambria Math" panose="02040503050406030204" pitchFamily="18" charset="0"/>
                                <a:ea typeface="Arial Unicode MS"/>
                              </a:rPr>
                              <m:t>α</m:t>
                            </m:r>
                          </m:e>
                          <m:sup>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2</m:t>
                            </m:r>
                          </m:sup>
                        </m:sSup>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m:t>
                        </m:r>
                      </m:num>
                      <m:den>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1</m:t>
                        </m:r>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r>
                          <m:rPr>
                            <m:sty m:val="p"/>
                          </m:rPr>
                          <a:rPr lang="en-US" sz="2400">
                            <a:solidFill>
                              <a:srgbClr val="000000"/>
                            </a:solidFill>
                            <a:effectLst/>
                            <a:latin typeface="Cambria Math" panose="02040503050406030204" pitchFamily="18" charset="0"/>
                            <a:ea typeface="Arial Unicode MS"/>
                          </a:rPr>
                          <m:t>α</m:t>
                        </m:r>
                      </m:den>
                    </m:f>
                  </m:oMath>
                </a14:m>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m:t>
                    </m:r>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latin typeface="Cambria Math" panose="02040503050406030204" pitchFamily="18" charset="0"/>
                            <a:ea typeface="Arial Unicode MS"/>
                          </a:rPr>
                          <m:t>α</m:t>
                        </m:r>
                      </m:e>
                      <m:sup>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2</m:t>
                        </m:r>
                      </m:sup>
                    </m:sSup>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m:t>
                    </m:r>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 &lt;&lt;1</a:t>
                </a:r>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IN" sz="2400" dirty="0">
                  <a:effectLst/>
                  <a:latin typeface="Times New Roman" panose="02020603050405020304" pitchFamily="18" charset="0"/>
                  <a:ea typeface="Arial Unicode MS"/>
                </a:endParaRPr>
              </a:p>
              <a:p>
                <a:pPr indent="228600">
                  <a:lnSpc>
                    <a:spcPct val="107000"/>
                  </a:lnSpc>
                  <a:spcAft>
                    <a:spcPts val="800"/>
                  </a:spcAft>
                </a:pP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h</m:t>
                                </m:r>
                              </m:sub>
                            </m:sSub>
                          </m:num>
                          <m:den>
                            <m:r>
                              <m:rPr>
                                <m:sty m:val="p"/>
                              </m:rPr>
                              <a:rPr lang="de-DE" sz="2400">
                                <a:solidFill>
                                  <a:srgbClr val="000000"/>
                                </a:solidFill>
                                <a:effectLst/>
                                <a:latin typeface="Cambria Math" panose="02040503050406030204" pitchFamily="18" charset="0"/>
                                <a:ea typeface="Times New Roman" panose="02020603050405020304" pitchFamily="18" charset="0"/>
                              </a:rPr>
                              <m:t>C</m:t>
                            </m:r>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w</m:t>
                                </m:r>
                              </m:sub>
                            </m:sSub>
                          </m:num>
                          <m:den>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a</m:t>
                                </m:r>
                              </m:sub>
                            </m:sSub>
                            <m:r>
                              <m:rPr>
                                <m:sty m:val="p"/>
                              </m:rPr>
                              <a:rPr lang="de-DE" sz="2400">
                                <a:solidFill>
                                  <a:srgbClr val="000000"/>
                                </a:solidFill>
                                <a:effectLst/>
                                <a:latin typeface="Cambria Math" panose="02040503050406030204" pitchFamily="18" charset="0"/>
                                <a:ea typeface="Times New Roman" panose="02020603050405020304" pitchFamily="18" charset="0"/>
                              </a:rPr>
                              <m:t>C</m:t>
                            </m:r>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de-DE" sz="2400" b="1" dirty="0">
                    <a:solidFill>
                      <a:srgbClr val="000000"/>
                    </a:solidFill>
                    <a:effectLst/>
                    <a:latin typeface="Times New Roman" panose="02020603050405020304" pitchFamily="18" charset="0"/>
                    <a:ea typeface="Arial Unicode MS"/>
                  </a:rPr>
                  <a:t>[</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de-DE" sz="2400" b="1" dirty="0">
                    <a:solidFill>
                      <a:srgbClr val="000000"/>
                    </a:solidFill>
                    <a:effectLst/>
                    <a:latin typeface="Times New Roman" panose="02020603050405020304" pitchFamily="18" charset="0"/>
                    <a:ea typeface="Arial Unicode MS"/>
                  </a:rPr>
                  <a:t>] =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C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w</m:t>
                                </m:r>
                              </m:sub>
                            </m:sSub>
                            <m:r>
                              <m:rPr>
                                <m:sty m:val="p"/>
                              </m:rPr>
                              <a:rPr lang="de-DE" sz="2400">
                                <a:solidFill>
                                  <a:srgbClr val="000000"/>
                                </a:solidFill>
                                <a:effectLst/>
                                <a:latin typeface="Cambria Math" panose="02040503050406030204" pitchFamily="18" charset="0"/>
                                <a:ea typeface="Times New Roman" panose="02020603050405020304" pitchFamily="18" charset="0"/>
                              </a:rPr>
                              <m:t>C</m:t>
                            </m:r>
                          </m:num>
                          <m:den>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a</m:t>
                                </m:r>
                              </m:sub>
                            </m:sSub>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Or </a:t>
                </a:r>
                <a:r>
                  <a:rPr lang="en-US" sz="2400" b="1" dirty="0">
                    <a:solidFill>
                      <a:srgbClr val="000000"/>
                    </a:solidFill>
                    <a:effectLst/>
                    <a:latin typeface="Times New Roman" panose="02020603050405020304" pitchFamily="18" charset="0"/>
                    <a:ea typeface="Arial Unicode MS"/>
                  </a:rPr>
                  <a:t>[</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4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400" b="1"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en-US" sz="2400">
                                    <a:solidFill>
                                      <a:srgbClr val="000000"/>
                                    </a:solidFill>
                                    <a:effectLst/>
                                    <a:latin typeface="Cambria Math" panose="02040503050406030204" pitchFamily="18" charset="0"/>
                                    <a:ea typeface="Times New Roman" panose="02020603050405020304" pitchFamily="18" charset="0"/>
                                  </a:rPr>
                                  <m:t>K</m:t>
                                </m:r>
                              </m:e>
                              <m:sub>
                                <m:r>
                                  <m:rPr>
                                    <m:sty m:val="p"/>
                                  </m:rPr>
                                  <a:rPr lang="en-US" sz="2400">
                                    <a:solidFill>
                                      <a:srgbClr val="000000"/>
                                    </a:solidFill>
                                    <a:effectLst/>
                                    <a:latin typeface="Cambria Math" panose="02040503050406030204" pitchFamily="18" charset="0"/>
                                    <a:ea typeface="Times New Roman" panose="02020603050405020304" pitchFamily="18" charset="0"/>
                                  </a:rPr>
                                  <m:t>w</m:t>
                                </m:r>
                              </m:sub>
                            </m:sSub>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en-US" sz="2400">
                                    <a:solidFill>
                                      <a:srgbClr val="000000"/>
                                    </a:solidFill>
                                    <a:effectLst/>
                                    <a:latin typeface="Cambria Math" panose="02040503050406030204" pitchFamily="18" charset="0"/>
                                    <a:ea typeface="Times New Roman" panose="02020603050405020304" pitchFamily="18" charset="0"/>
                                  </a:rPr>
                                  <m:t>K</m:t>
                                </m:r>
                              </m:e>
                              <m:sub>
                                <m:r>
                                  <m:rPr>
                                    <m:sty m:val="p"/>
                                  </m:rPr>
                                  <a:rPr lang="en-US" sz="2400">
                                    <a:solidFill>
                                      <a:srgbClr val="000000"/>
                                    </a:solidFill>
                                    <a:effectLst/>
                                    <a:latin typeface="Cambria Math" panose="02040503050406030204" pitchFamily="18" charset="0"/>
                                    <a:ea typeface="Times New Roman" panose="02020603050405020304" pitchFamily="18" charset="0"/>
                                  </a:rPr>
                                  <m:t>a</m:t>
                                </m:r>
                              </m:sub>
                            </m:sSub>
                          </m:num>
                          <m:den>
                            <m:r>
                              <m:rPr>
                                <m:sty m:val="p"/>
                              </m:rPr>
                              <a:rPr lang="en-US" sz="2400">
                                <a:solidFill>
                                  <a:srgbClr val="000000"/>
                                </a:solidFill>
                                <a:effectLst/>
                                <a:latin typeface="Cambria Math" panose="02040503050406030204" pitchFamily="18" charset="0"/>
                                <a:ea typeface="Times New Roman" panose="02020603050405020304" pitchFamily="18" charset="0"/>
                              </a:rPr>
                              <m:t>C</m:t>
                            </m:r>
                          </m:den>
                        </m:f>
                        <m:r>
                          <a:rPr lang="en-US" sz="2400">
                            <a:solidFill>
                              <a:srgbClr val="000000"/>
                            </a:solidFill>
                            <a:effectLst/>
                            <a:latin typeface="Cambria Math" panose="02040503050406030204" pitchFamily="18" charset="0"/>
                            <a:ea typeface="Times New Roman" panose="02020603050405020304" pitchFamily="18" charset="0"/>
                          </a:rPr>
                          <m:t>)</m:t>
                        </m:r>
                      </m:e>
                      <m:sup>
                        <m:r>
                          <a:rPr lang="en-US"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Or pH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m:rPr>
                        <m:sty m:val="p"/>
                      </m:rPr>
                      <a:rPr lang="en-US" sz="2400">
                        <a:solidFill>
                          <a:srgbClr val="000000"/>
                        </a:solidFill>
                        <a:effectLst/>
                        <a:latin typeface="Cambria Math" panose="02040503050406030204" pitchFamily="18" charset="0"/>
                        <a:ea typeface="Times New Roman" panose="02020603050405020304" pitchFamily="18" charset="0"/>
                      </a:rPr>
                      <m:t>p</m:t>
                    </m:r>
                    <m:sSub>
                      <m:sSubPr>
                        <m:ctrlPr>
                          <a:rPr lang="en-IN" sz="2400" i="1">
                            <a:solidFill>
                              <a:srgbClr val="000000"/>
                            </a:solidFill>
                            <a:effectLst/>
                            <a:latin typeface="Cambria Math" panose="02040503050406030204" pitchFamily="18" charset="0"/>
                            <a:ea typeface="Arial Unicode MS"/>
                          </a:rPr>
                        </m:ctrlPr>
                      </m:sSubPr>
                      <m:e>
                        <m:r>
                          <m:rPr>
                            <m:sty m:val="p"/>
                          </m:rPr>
                          <a:rPr lang="en-US" sz="2400">
                            <a:solidFill>
                              <a:srgbClr val="000000"/>
                            </a:solidFill>
                            <a:effectLst/>
                            <a:latin typeface="Cambria Math" panose="02040503050406030204" pitchFamily="18" charset="0"/>
                            <a:ea typeface="Arial Unicode MS"/>
                          </a:rPr>
                          <m:t>K</m:t>
                        </m:r>
                      </m:e>
                      <m:sub>
                        <m:r>
                          <m:rPr>
                            <m:sty m:val="p"/>
                          </m:rPr>
                          <a:rPr lang="en-US" sz="2400">
                            <a:solidFill>
                              <a:srgbClr val="000000"/>
                            </a:solidFill>
                            <a:effectLst/>
                            <a:latin typeface="Cambria Math" panose="02040503050406030204" pitchFamily="18" charset="0"/>
                            <a:ea typeface="Arial Unicode MS"/>
                          </a:rPr>
                          <m:t>w</m:t>
                        </m:r>
                      </m:sub>
                    </m:sSub>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i="1">
                            <a:solidFill>
                              <a:srgbClr val="000000"/>
                            </a:solidFill>
                            <a:effectLst/>
                            <a:latin typeface="Cambria Math" panose="02040503050406030204" pitchFamily="18" charset="0"/>
                            <a:ea typeface="Arial Unicode MS"/>
                          </a:rPr>
                        </m:ctrlPr>
                      </m:sSubPr>
                      <m:e>
                        <m:r>
                          <m:rPr>
                            <m:sty m:val="p"/>
                          </m:rPr>
                          <a:rPr lang="en-US" sz="2400">
                            <a:solidFill>
                              <a:srgbClr val="000000"/>
                            </a:solidFill>
                            <a:effectLst/>
                            <a:latin typeface="Cambria Math" panose="02040503050406030204" pitchFamily="18" charset="0"/>
                            <a:ea typeface="Arial Unicode MS"/>
                          </a:rPr>
                          <m:t>pK</m:t>
                        </m:r>
                      </m:e>
                      <m:sub>
                        <m:r>
                          <m:rPr>
                            <m:sty m:val="p"/>
                          </m:rPr>
                          <a:rPr lang="en-US" sz="2400">
                            <a:solidFill>
                              <a:srgbClr val="000000"/>
                            </a:solidFill>
                            <a:effectLst/>
                            <a:latin typeface="Cambria Math" panose="02040503050406030204" pitchFamily="18" charset="0"/>
                            <a:ea typeface="Arial Unicode MS"/>
                          </a:rPr>
                          <m:t>a</m:t>
                        </m:r>
                      </m:sub>
                    </m:sSub>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log C</a:t>
                </a: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457200" y="277867"/>
                <a:ext cx="8305800" cy="6199133"/>
              </a:xfrm>
              <a:prstGeom prst="rect">
                <a:avLst/>
              </a:prstGeom>
              <a:blipFill>
                <a:blip r:embed="rId2"/>
                <a:stretch>
                  <a:fillRect l="-1101" t="-885" r="-1247"/>
                </a:stretch>
              </a:blipFill>
            </p:spPr>
            <p:txBody>
              <a:bodyPr/>
              <a:lstStyle/>
              <a:p>
                <a:r>
                  <a:rPr lang="en-IN">
                    <a:noFill/>
                  </a:rPr>
                  <a:t> </a:t>
                </a:r>
              </a:p>
            </p:txBody>
          </p:sp>
        </mc:Fallback>
      </mc:AlternateContent>
    </p:spTree>
    <p:extLst>
      <p:ext uri="{BB962C8B-B14F-4D97-AF65-F5344CB8AC3E}">
        <p14:creationId xmlns:p14="http://schemas.microsoft.com/office/powerpoint/2010/main" val="1509125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228600" y="329244"/>
                <a:ext cx="8686800" cy="5233356"/>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p>
              <a:p>
                <a:pPr algn="ctr">
                  <a:lnSpc>
                    <a:spcPct val="107000"/>
                  </a:lnSpc>
                  <a:spcAft>
                    <a:spcPts val="800"/>
                  </a:spcAft>
                </a:pP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Arial Unicode MS"/>
                  </a:rPr>
                  <a:t>Similarly, we can derive the following relation.</a:t>
                </a:r>
              </a:p>
              <a:p>
                <a:pPr indent="228600">
                  <a:lnSpc>
                    <a:spcPct val="107000"/>
                  </a:lnSpc>
                  <a:spcAft>
                    <a:spcPts val="800"/>
                  </a:spcAft>
                </a:pPr>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Hydrolysis of salt</a:t>
                </a:r>
                <a:endParaRPr lang="en-IN" sz="2400" dirty="0">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Weak acid-strong base:</a:t>
                </a:r>
                <a:r>
                  <a:rPr lang="en-US" sz="2400" b="1" dirty="0">
                    <a:solidFill>
                      <a:srgbClr val="000000"/>
                    </a:solidFill>
                    <a:effectLst/>
                    <a:latin typeface="Times New Roman" panose="02020603050405020304" pitchFamily="18" charset="0"/>
                    <a:ea typeface="Times New Roman" panose="02020603050405020304" pitchFamily="18" charset="0"/>
                  </a:rPr>
                  <a:t> 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rPr>
                      <m:t>𝐩</m:t>
                    </m:r>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𝐚</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log C;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𝐚</m:t>
                            </m:r>
                          </m:sub>
                        </m:sSub>
                      </m:den>
                    </m:f>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Strong acid-weak base: </a:t>
                </a:r>
                <a:r>
                  <a:rPr lang="en-US" sz="2400" b="1" dirty="0">
                    <a:solidFill>
                      <a:srgbClr val="000000"/>
                    </a:solidFill>
                    <a:effectLst/>
                    <a:latin typeface="Times New Roman" panose="02020603050405020304" pitchFamily="18" charset="0"/>
                    <a:ea typeface="Times New Roman" panose="02020603050405020304" pitchFamily="18" charset="0"/>
                  </a:rPr>
                  <a:t>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𝐛</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log C;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𝐛</m:t>
                            </m:r>
                          </m:sub>
                        </m:sSub>
                      </m:den>
                    </m:f>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Weak acid-weak base: </a:t>
                </a:r>
                <a:r>
                  <a:rPr lang="en-US" sz="2400" b="1" dirty="0">
                    <a:solidFill>
                      <a:srgbClr val="000000"/>
                    </a:solidFill>
                    <a:effectLst/>
                    <a:latin typeface="Times New Roman" panose="02020603050405020304" pitchFamily="18" charset="0"/>
                    <a:ea typeface="Times New Roman" panose="02020603050405020304" pitchFamily="18" charset="0"/>
                  </a:rPr>
                  <a:t>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𝐚</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𝐛</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𝐚</m:t>
                            </m:r>
                            <m:r>
                              <a:rPr lang="en-US" sz="2400" b="1">
                                <a:solidFill>
                                  <a:srgbClr val="000000"/>
                                </a:solidFill>
                                <a:effectLst/>
                                <a:latin typeface="Cambria Math" panose="02040503050406030204" pitchFamily="18" charset="0"/>
                                <a:ea typeface="Arial Unicode MS"/>
                              </a:rPr>
                              <m:t>.</m:t>
                            </m:r>
                          </m:sub>
                        </m:sSub>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𝐛</m:t>
                            </m:r>
                          </m:sub>
                        </m:sSub>
                      </m:den>
                    </m:f>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B14505C9-3E1C-D36C-7DD8-48491736AAA6}"/>
                  </a:ext>
                </a:extLst>
              </p:cNvPr>
              <p:cNvSpPr txBox="1">
                <a:spLocks noRot="1" noChangeAspect="1" noMove="1" noResize="1" noEditPoints="1" noAdjustHandles="1" noChangeArrowheads="1" noChangeShapeType="1" noTextEdit="1"/>
              </p:cNvSpPr>
              <p:nvPr/>
            </p:nvSpPr>
            <p:spPr>
              <a:xfrm>
                <a:off x="228600" y="329244"/>
                <a:ext cx="8686800" cy="5233356"/>
              </a:xfrm>
              <a:prstGeom prst="rect">
                <a:avLst/>
              </a:prstGeom>
              <a:blipFill>
                <a:blip r:embed="rId2"/>
                <a:stretch>
                  <a:fillRect t="-1048"/>
                </a:stretch>
              </a:blipFill>
            </p:spPr>
            <p:txBody>
              <a:bodyPr/>
              <a:lstStyle/>
              <a:p>
                <a:r>
                  <a:rPr lang="en-IN">
                    <a:noFill/>
                  </a:rPr>
                  <a:t> </a:t>
                </a:r>
              </a:p>
            </p:txBody>
          </p:sp>
        </mc:Fallback>
      </mc:AlternateContent>
    </p:spTree>
    <p:extLst>
      <p:ext uri="{BB962C8B-B14F-4D97-AF65-F5344CB8AC3E}">
        <p14:creationId xmlns:p14="http://schemas.microsoft.com/office/powerpoint/2010/main" val="1049295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86CDA-6A01-3C9D-BCD1-DD57134C397F}"/>
              </a:ext>
            </a:extLst>
          </p:cNvPr>
          <p:cNvSpPr txBox="1"/>
          <p:nvPr/>
        </p:nvSpPr>
        <p:spPr>
          <a:xfrm>
            <a:off x="914400" y="152400"/>
            <a:ext cx="7543800" cy="6401753"/>
          </a:xfrm>
          <a:prstGeom prst="rect">
            <a:avLst/>
          </a:prstGeom>
          <a:noFill/>
        </p:spPr>
        <p:txBody>
          <a:bodyPr wrap="square">
            <a:spAutoFit/>
          </a:bodyPr>
          <a:lstStyle/>
          <a:p>
            <a:pPr indent="457200"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ctr"/>
            <a:endParaRPr lang="en-IN"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We can measure the acidity or basicity of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aqueous dilute solution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with the concept of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It is not possible to measure the acidity or basicity of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nonaqueous medium</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very concentrated solutions of strong acids or bases </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with the concept of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 this situation to measure the acidity a new parameter, the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 </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has been defined. </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It was proposed by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Louis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Plack</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Hammett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To express the Hammett acidity function, protonation-deprotonation equilibria of an indicator base (B) are to be considered. Depending on the charge of the indicator base, the Hammett acidity functions are denoted by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for neutral (B), cationic (B</a:t>
            </a:r>
            <a:r>
              <a:rPr lang="en-US" sz="24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anionic (B</a:t>
            </a:r>
            <a:r>
              <a:rPr lang="en-US" sz="24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indicator bases respectively. To measure the Ho, p-nitroaniline (a neutral base) is used as standard. For a particular solution,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values differ but these run parallel.</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0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1" descr="17p507a"/>
          <p:cNvPicPr>
            <a:picLocks noChangeAspect="1" noChangeArrowheads="1"/>
          </p:cNvPicPr>
          <p:nvPr/>
        </p:nvPicPr>
        <p:blipFill>
          <a:blip r:embed="rId3"/>
          <a:srcRect b="4280"/>
          <a:stretch>
            <a:fillRect/>
          </a:stretch>
        </p:blipFill>
        <p:spPr bwMode="auto">
          <a:xfrm>
            <a:off x="88900" y="2590800"/>
            <a:ext cx="8964613" cy="3124200"/>
          </a:xfrm>
          <a:prstGeom prst="rect">
            <a:avLst/>
          </a:prstGeom>
          <a:noFill/>
          <a:ln w="9525">
            <a:noFill/>
            <a:miter lim="800000"/>
            <a:headEnd/>
            <a:tailEnd/>
          </a:ln>
          <a:effectLst/>
        </p:spPr>
      </p:pic>
      <p:sp>
        <p:nvSpPr>
          <p:cNvPr id="119811" name="Rectangle 3" hidden="1"/>
          <p:cNvSpPr>
            <a:spLocks noGrp="1" noChangeArrowheads="1"/>
          </p:cNvSpPr>
          <p:nvPr>
            <p:ph type="title"/>
          </p:nvPr>
        </p:nvSpPr>
        <p:spPr/>
        <p:txBody>
          <a:bodyPr/>
          <a:lstStyle/>
          <a:p>
            <a:endParaRPr lang="en-US"/>
          </a:p>
        </p:txBody>
      </p:sp>
      <p:sp>
        <p:nvSpPr>
          <p:cNvPr id="119813" name="Text Box 5"/>
          <p:cNvSpPr txBox="1">
            <a:spLocks noChangeArrowheads="1"/>
          </p:cNvSpPr>
          <p:nvPr/>
        </p:nvSpPr>
        <p:spPr bwMode="auto">
          <a:xfrm>
            <a:off x="381000" y="349250"/>
            <a:ext cx="8382000" cy="1109086"/>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3200" b="1" dirty="0" err="1">
                <a:solidFill>
                  <a:srgbClr val="C00000"/>
                </a:solidFill>
                <a:latin typeface="Arial" charset="0"/>
                <a:cs typeface="Arial" charset="0"/>
              </a:rPr>
              <a:t>Brønsted</a:t>
            </a:r>
            <a:r>
              <a:rPr lang="en-US" sz="3200" b="1" dirty="0">
                <a:solidFill>
                  <a:srgbClr val="C00000"/>
                </a:solidFill>
                <a:latin typeface="Arial" charset="0"/>
                <a:cs typeface="Arial" charset="0"/>
              </a:rPr>
              <a:t>-Lowry Theory of Acids &amp; Bases</a:t>
            </a:r>
          </a:p>
          <a:p>
            <a:pPr algn="ctr">
              <a:lnSpc>
                <a:spcPct val="50000"/>
              </a:lnSpc>
              <a:spcBef>
                <a:spcPct val="50000"/>
              </a:spcBef>
            </a:pPr>
            <a:r>
              <a:rPr lang="en-US" sz="3200" b="1" dirty="0">
                <a:solidFill>
                  <a:srgbClr val="C00000"/>
                </a:solidFill>
                <a:latin typeface="Arial" charset="0"/>
                <a:cs typeface="Arial" charset="0"/>
              </a:rPr>
              <a:t>Conjugate Acid-Base Pairs</a:t>
            </a:r>
          </a:p>
        </p:txBody>
      </p:sp>
      <p:sp>
        <p:nvSpPr>
          <p:cNvPr id="119814" name="Text Box 6"/>
          <p:cNvSpPr txBox="1">
            <a:spLocks noChangeArrowheads="1"/>
          </p:cNvSpPr>
          <p:nvPr/>
        </p:nvSpPr>
        <p:spPr bwMode="auto">
          <a:xfrm>
            <a:off x="2438400" y="1720850"/>
            <a:ext cx="41910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3600" b="1">
                <a:solidFill>
                  <a:srgbClr val="6600CC"/>
                </a:solidFill>
                <a:latin typeface="Arial" charset="0"/>
                <a:cs typeface="Arial" charset="0"/>
              </a:rPr>
              <a:t>General Equation</a:t>
            </a:r>
          </a:p>
        </p:txBody>
      </p:sp>
    </p:spTree>
    <p:extLst>
      <p:ext uri="{BB962C8B-B14F-4D97-AF65-F5344CB8AC3E}">
        <p14:creationId xmlns:p14="http://schemas.microsoft.com/office/powerpoint/2010/main" val="4084975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5381E7-7644-3620-94FD-93A6EC9B2AEE}"/>
                  </a:ext>
                </a:extLst>
              </p:cNvPr>
              <p:cNvSpPr txBox="1"/>
              <p:nvPr/>
            </p:nvSpPr>
            <p:spPr>
              <a:xfrm>
                <a:off x="381000" y="128939"/>
                <a:ext cx="8382000" cy="6528262"/>
              </a:xfrm>
              <a:prstGeom prst="rect">
                <a:avLst/>
              </a:prstGeom>
              <a:noFill/>
            </p:spPr>
            <p:txBody>
              <a:bodyPr wrap="square">
                <a:spAutoFit/>
              </a:bodyPr>
              <a:lstStyle/>
              <a:p>
                <a:pPr indent="457200" algn="ctr"/>
                <a:r>
                  <a:rPr lang="en-US" sz="2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just"/>
                <a:endParaRPr lang="en-US" sz="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en-US" sz="27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Let us illustrate H</a:t>
                </a:r>
                <a:r>
                  <a:rPr lang="en-US" sz="2700" baseline="-25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7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by considering the following equilibrium.</a:t>
                </a:r>
                <a:r>
                  <a:rPr lang="en-US" sz="27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r>
                  <a:rPr lang="en-US" sz="2700" b="1"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7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 + H</a:t>
                </a:r>
                <a:r>
                  <a:rPr lang="en-US" sz="2700" b="1" baseline="30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Taking negative logarithm of both side</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-log</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700">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700">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log</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2700"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7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 log </a:t>
                </a:r>
                <a14:m>
                  <m:oMath xmlns:m="http://schemas.openxmlformats.org/officeDocument/2006/math">
                    <m:f>
                      <m:f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Sub>
                      </m:num>
                      <m:den>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sSup>
                              <m:sSup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H</a:t>
                </a:r>
                <a:r>
                  <a:rPr lang="en-US" sz="2700"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65381E7-7644-3620-94FD-93A6EC9B2AEE}"/>
                  </a:ext>
                </a:extLst>
              </p:cNvPr>
              <p:cNvSpPr txBox="1">
                <a:spLocks noRot="1" noChangeAspect="1" noMove="1" noResize="1" noEditPoints="1" noAdjustHandles="1" noChangeArrowheads="1" noChangeShapeType="1" noTextEdit="1"/>
              </p:cNvSpPr>
              <p:nvPr/>
            </p:nvSpPr>
            <p:spPr>
              <a:xfrm>
                <a:off x="381000" y="128939"/>
                <a:ext cx="8382000" cy="6528262"/>
              </a:xfrm>
              <a:prstGeom prst="rect">
                <a:avLst/>
              </a:prstGeom>
              <a:blipFill>
                <a:blip r:embed="rId2"/>
                <a:stretch>
                  <a:fillRect l="-1382" t="-934" r="-1309"/>
                </a:stretch>
              </a:blipFill>
            </p:spPr>
            <p:txBody>
              <a:bodyPr/>
              <a:lstStyle/>
              <a:p>
                <a:r>
                  <a:rPr lang="en-IN">
                    <a:noFill/>
                  </a:rPr>
                  <a:t> </a:t>
                </a:r>
              </a:p>
            </p:txBody>
          </p:sp>
        </mc:Fallback>
      </mc:AlternateContent>
    </p:spTree>
    <p:extLst>
      <p:ext uri="{BB962C8B-B14F-4D97-AF65-F5344CB8AC3E}">
        <p14:creationId xmlns:p14="http://schemas.microsoft.com/office/powerpoint/2010/main" val="3774538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C4DA2B-06C6-769F-6F55-3FB19E0CA404}"/>
                  </a:ext>
                </a:extLst>
              </p:cNvPr>
              <p:cNvSpPr txBox="1"/>
              <p:nvPr/>
            </p:nvSpPr>
            <p:spPr>
              <a:xfrm>
                <a:off x="228600" y="0"/>
                <a:ext cx="8686800" cy="7011663"/>
              </a:xfrm>
              <a:prstGeom prst="rect">
                <a:avLst/>
              </a:prstGeom>
              <a:noFill/>
            </p:spPr>
            <p:txBody>
              <a:bodyPr wrap="square">
                <a:spAutoFit/>
              </a:bodyPr>
              <a:lstStyle/>
              <a:p>
                <a:pPr indent="457200" algn="ct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just"/>
                <a:endParaRPr lang="en-US" sz="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 dilute solution </a:t>
                </a:r>
                <a14:m>
                  <m:oMath xmlns:m="http://schemas.openxmlformats.org/officeDocument/2006/math">
                    <m:f>
                      <m:f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becomes unity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 in dilute solution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 log </a:t>
                </a:r>
                <a14:m>
                  <m:oMath xmlns:m="http://schemas.openxmlformats.org/officeDocument/2006/math">
                    <m:sSub>
                      <m:sSub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 = pH =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This is the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Henderson’s equation.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Similarly, the  Henderson’s equation for the </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equilibrium </a:t>
                </a:r>
              </a:p>
              <a:p>
                <a:pPr indent="457200" algn="just"/>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r>
                  <a:rPr lang="en-US" sz="2400" b="1"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num>
                      <m:den>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Similarly, the  Henderson’s equation for the </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equilibrium </a:t>
                </a:r>
              </a:p>
              <a:p>
                <a:pPr indent="457200" algn="just"/>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num>
                      <m:den>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sub>
                        </m:sSub>
                      </m:den>
                    </m:f>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pH = − log(</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(for dilute aqueous solutions)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IN"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 − log(</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(for pure acids)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activity of H</a:t>
                </a:r>
                <a:r>
                  <a:rPr lang="en-IN"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which in many dilute solutions is approximately equal to the hydrogen ion concentration and f is the corresponding activity co efficient.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1C4DA2B-06C6-769F-6F55-3FB19E0CA404}"/>
                  </a:ext>
                </a:extLst>
              </p:cNvPr>
              <p:cNvSpPr txBox="1">
                <a:spLocks noRot="1" noChangeAspect="1" noMove="1" noResize="1" noEditPoints="1" noAdjustHandles="1" noChangeArrowheads="1" noChangeShapeType="1" noTextEdit="1"/>
              </p:cNvSpPr>
              <p:nvPr/>
            </p:nvSpPr>
            <p:spPr>
              <a:xfrm>
                <a:off x="228600" y="0"/>
                <a:ext cx="8686800" cy="7011663"/>
              </a:xfrm>
              <a:prstGeom prst="rect">
                <a:avLst/>
              </a:prstGeom>
              <a:blipFill>
                <a:blip r:embed="rId2"/>
                <a:stretch>
                  <a:fillRect l="-1123" t="-696" r="-1053"/>
                </a:stretch>
              </a:blipFill>
            </p:spPr>
            <p:txBody>
              <a:bodyPr/>
              <a:lstStyle/>
              <a:p>
                <a:r>
                  <a:rPr lang="en-IN">
                    <a:noFill/>
                  </a:rPr>
                  <a:t> </a:t>
                </a:r>
              </a:p>
            </p:txBody>
          </p:sp>
        </mc:Fallback>
      </mc:AlternateContent>
    </p:spTree>
    <p:extLst>
      <p:ext uri="{BB962C8B-B14F-4D97-AF65-F5344CB8AC3E}">
        <p14:creationId xmlns:p14="http://schemas.microsoft.com/office/powerpoint/2010/main" val="4218178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81000" y="0"/>
                <a:ext cx="8458200" cy="6796541"/>
              </a:xfrm>
              <a:prstGeom prst="rect">
                <a:avLst/>
              </a:prstGeom>
              <a:noFill/>
            </p:spPr>
            <p:txBody>
              <a:bodyPr wrap="square">
                <a:spAutoFit/>
              </a:bodyPr>
              <a:lstStyle/>
              <a:p>
                <a:pPr marL="450215" algn="just">
                  <a:lnSpc>
                    <a:spcPct val="150000"/>
                  </a:lnSpc>
                </a:pPr>
                <a:r>
                  <a:rPr lang="en-IN" sz="1800" b="1" dirty="0">
                    <a:effectLst/>
                    <a:latin typeface="Times New Roman" panose="02020603050405020304" pitchFamily="18" charset="0"/>
                    <a:ea typeface="Calibri" panose="020F0502020204030204" pitchFamily="34" charset="0"/>
                    <a:cs typeface="Vrinda" panose="020B0502040204020203" pitchFamily="34" charset="0"/>
                  </a:rPr>
                  <a:t> </a:t>
                </a:r>
                <a:r>
                  <a:rPr lang="en-US" sz="29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Periodic variations of acidic and basic properties</a:t>
                </a:r>
                <a:endParaRPr lang="en-IN" sz="2900" dirty="0">
                  <a:solidFill>
                    <a:srgbClr val="C0000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hydrides of 2nd period </a:t>
                </a:r>
                <a:r>
                  <a:rPr lang="en-US" sz="2400" i="1" dirty="0">
                    <a:effectLst/>
                    <a:latin typeface="Times New Roman" panose="02020603050405020304" pitchFamily="18" charset="0"/>
                    <a:ea typeface="Calibri" panose="020F0502020204030204" pitchFamily="34" charset="0"/>
                    <a:cs typeface="Vrinda" panose="020B0502040204020203" pitchFamily="34" charset="0"/>
                  </a:rPr>
                  <a:t>viz</a:t>
                </a:r>
                <a:r>
                  <a:rPr lang="en-US" sz="2400" dirty="0">
                    <a:effectLst/>
                    <a:latin typeface="Times New Roman" panose="02020603050405020304" pitchFamily="18" charset="0"/>
                    <a:ea typeface="Calibri" panose="020F0502020204030204" pitchFamily="34" charset="0"/>
                    <a:cs typeface="Vrinda" panose="020B0502040204020203" pitchFamily="34" charset="0"/>
                  </a:rPr>
                  <a:t>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NH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 and HF become increasingly acidic as we move from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to HF. As the basicity of their conjugate base decreases from C</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to F</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 the acidity of their conjugate acid increases from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to HF.</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Among the hydracids of VA group elements </a:t>
                </a:r>
                <a:r>
                  <a:rPr lang="en-US" sz="2400" i="1" dirty="0">
                    <a:effectLst/>
                    <a:latin typeface="Times New Roman" panose="02020603050405020304" pitchFamily="18" charset="0"/>
                    <a:ea typeface="Calibri" panose="020F0502020204030204" pitchFamily="34" charset="0"/>
                    <a:cs typeface="Vrinda" panose="020B0502040204020203" pitchFamily="34" charset="0"/>
                  </a:rPr>
                  <a:t>viz</a:t>
                </a:r>
                <a:r>
                  <a:rPr lang="en-US" sz="2400" dirty="0">
                    <a:effectLst/>
                    <a:latin typeface="Times New Roman" panose="02020603050405020304" pitchFamily="18" charset="0"/>
                    <a:ea typeface="Calibri" panose="020F0502020204030204" pitchFamily="34" charset="0"/>
                    <a:cs typeface="Vrinda" panose="020B0502040204020203" pitchFamily="34" charset="0"/>
                  </a:rPr>
                  <a:t> NH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PH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AsH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SbH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BiH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with the increase in size and decrease in electro negativity form N to Bi, there is a decrease in electron density and thus basic character (or electron donor capacity) decreases.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strength of hydrides as acids increases in the order</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S&lt;H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Sc &lt;H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Te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HF &lt;HCI &lt; HBr &lt; HI</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81000" y="0"/>
                <a:ext cx="8458200" cy="6796541"/>
              </a:xfrm>
              <a:prstGeom prst="rect">
                <a:avLst/>
              </a:prstGeom>
              <a:blipFill>
                <a:blip r:embed="rId2"/>
                <a:stretch>
                  <a:fillRect l="-1009" r="-1081" b="-987"/>
                </a:stretch>
              </a:blipFill>
            </p:spPr>
            <p:txBody>
              <a:bodyPr/>
              <a:lstStyle/>
              <a:p>
                <a:r>
                  <a:rPr lang="en-IN">
                    <a:noFill/>
                  </a:rPr>
                  <a:t> </a:t>
                </a:r>
              </a:p>
            </p:txBody>
          </p:sp>
        </mc:Fallback>
      </mc:AlternateContent>
    </p:spTree>
    <p:extLst>
      <p:ext uri="{BB962C8B-B14F-4D97-AF65-F5344CB8AC3E}">
        <p14:creationId xmlns:p14="http://schemas.microsoft.com/office/powerpoint/2010/main" val="3550530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773457"/>
              </a:xfrm>
              <a:prstGeom prst="rect">
                <a:avLst/>
              </a:prstGeom>
              <a:noFill/>
            </p:spPr>
            <p:txBody>
              <a:bodyPr wrap="square">
                <a:spAutoFit/>
              </a:bodyPr>
              <a:lstStyle/>
              <a:p>
                <a:pPr marL="450215" algn="just">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Periodic variations of acidic and basic properties</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For oxy acids containing the central atom, the acidity increases with increasing oxidation number </a:t>
                </a:r>
                <a:r>
                  <a:rPr lang="en-US" sz="2400" i="1" dirty="0">
                    <a:effectLst/>
                    <a:latin typeface="Times New Roman" panose="02020603050405020304" pitchFamily="18" charset="0"/>
                    <a:ea typeface="Calibri" panose="020F0502020204030204" pitchFamily="34" charset="0"/>
                    <a:cs typeface="Vrinda" panose="020B0502040204020203" pitchFamily="34" charset="0"/>
                  </a:rPr>
                  <a:t>e.g.</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i="1" dirty="0">
                    <a:effectLst/>
                    <a:latin typeface="Times New Roman" panose="02020603050405020304" pitchFamily="18" charset="0"/>
                    <a:ea typeface="Calibri" panose="020F0502020204030204" pitchFamily="34" charset="0"/>
                    <a:cs typeface="Vrinda" panose="020B0502040204020203" pitchFamily="34" charset="0"/>
                  </a:rPr>
                  <a:t>		</a:t>
                </a:r>
                <a:r>
                  <a:rPr lang="en-US" sz="2400" dirty="0">
                    <a:effectLst/>
                    <a:latin typeface="Times New Roman" panose="02020603050405020304" pitchFamily="18" charset="0"/>
                    <a:ea typeface="Calibri" panose="020F0502020204030204" pitchFamily="34" charset="0"/>
                    <a:cs typeface="Vrinda" panose="020B0502040204020203" pitchFamily="34" charset="0"/>
                  </a:rPr>
                  <a:t>HCIO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Hence basic strength of their conjugate base is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CIO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acidic character of oxy acids of different elements in same oxidation state decreases with the increase in the atomic number of the central atom</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HOCI&gt;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HOBr</a:t>
                </a:r>
                <a:r>
                  <a:rPr lang="en-US" sz="2400" dirty="0">
                    <a:effectLst/>
                    <a:latin typeface="Times New Roman" panose="02020603050405020304" pitchFamily="18" charset="0"/>
                    <a:ea typeface="Calibri" panose="020F0502020204030204" pitchFamily="34" charset="0"/>
                    <a:cs typeface="Vrinda" panose="020B0502040204020203" pitchFamily="34" charset="0"/>
                  </a:rPr>
                  <a:t> &gt; HOI</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[Fe(H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 </a:t>
                </a:r>
                <a:r>
                  <a:rPr lang="en-US" sz="2400" dirty="0">
                    <a:effectLst/>
                    <a:latin typeface="Times New Roman" panose="02020603050405020304" pitchFamily="18" charset="0"/>
                    <a:ea typeface="Calibri" panose="020F0502020204030204" pitchFamily="34" charset="0"/>
                    <a:cs typeface="Vrinda" panose="020B0502040204020203" pitchFamily="34" charset="0"/>
                  </a:rPr>
                  <a:t>is stronger acid than [Fe(H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 </a:t>
                </a:r>
                <a:r>
                  <a:rPr lang="en-US" sz="2400" dirty="0">
                    <a:effectLst/>
                    <a:latin typeface="Times New Roman" panose="02020603050405020304" pitchFamily="18" charset="0"/>
                    <a:ea typeface="Calibri" panose="020F0502020204030204" pitchFamily="34" charset="0"/>
                    <a:cs typeface="Vrinda" panose="020B0502040204020203" pitchFamily="34" charset="0"/>
                  </a:rPr>
                  <a:t>due to increase in positive charge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0"/>
                <a:ext cx="8458200" cy="6773457"/>
              </a:xfrm>
              <a:prstGeom prst="rect">
                <a:avLst/>
              </a:prstGeom>
              <a:blipFill>
                <a:blip r:embed="rId2"/>
                <a:stretch>
                  <a:fillRect l="-1153" r="-1081" b="-1080"/>
                </a:stretch>
              </a:blipFill>
            </p:spPr>
            <p:txBody>
              <a:bodyPr/>
              <a:lstStyle/>
              <a:p>
                <a:r>
                  <a:rPr lang="en-IN">
                    <a:noFill/>
                  </a:rPr>
                  <a:t> </a:t>
                </a:r>
              </a:p>
            </p:txBody>
          </p:sp>
        </mc:Fallback>
      </mc:AlternateContent>
    </p:spTree>
    <p:extLst>
      <p:ext uri="{BB962C8B-B14F-4D97-AF65-F5344CB8AC3E}">
        <p14:creationId xmlns:p14="http://schemas.microsoft.com/office/powerpoint/2010/main" val="1841975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600589"/>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p>
              <a:p>
                <a:pPr marL="450215" algn="ctr">
                  <a:lnSpc>
                    <a:spcPct val="150000"/>
                  </a:lnSpc>
                </a:pP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marL="342900" lvl="0" indent="-342900" algn="just">
                  <a:buFont typeface="+mj-lt"/>
                  <a:buAutoNum type="arabicPeriod"/>
                </a:pPr>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Oxidation state of the central atom:</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For a given series of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oxyacids</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with the same basicity, or the same number of -OH groups, the acid strength increases with the increase of positive oxidation state of the central atom. With the increase of the positive oxidation state of the central atom, the electron withdrawing inductive effect increases, which facilitate the release of the proton. </a:t>
                </a:r>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Actually, the non-protonated oxygens drag the electron towards itself thus facilitate the release of proton</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rule is followed by the following series. </a:t>
                </a:r>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a:p>
                <a:pPr marL="685800" indent="-457200" algn="just">
                  <a:lnSpc>
                    <a:spcPct val="107000"/>
                  </a:lnSpc>
                  <a:spcAft>
                    <a:spcPts val="800"/>
                  </a:spcAft>
                  <a:buAutoNum type="alphaLcParenBoth"/>
                </a:pPr>
                <a:r>
                  <a:rPr lang="en-US" sz="1950" dirty="0">
                    <a:solidFill>
                      <a:srgbClr val="000000"/>
                    </a:solidFill>
                    <a:effectLst/>
                    <a:latin typeface="Times New Roman" panose="02020603050405020304" pitchFamily="18" charset="0"/>
                    <a:ea typeface="Arial Unicode MS"/>
                  </a:rPr>
                  <a:t>H</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SO</a:t>
                </a:r>
                <a:r>
                  <a:rPr lang="en-US" sz="1950" baseline="-25000" dirty="0">
                    <a:solidFill>
                      <a:srgbClr val="000000"/>
                    </a:solidFill>
                    <a:effectLst/>
                    <a:latin typeface="Times New Roman" panose="02020603050405020304" pitchFamily="18" charset="0"/>
                    <a:ea typeface="Arial Unicode MS"/>
                  </a:rPr>
                  <a:t>4</a:t>
                </a:r>
                <a:r>
                  <a:rPr lang="en-US" sz="1950" dirty="0">
                    <a:solidFill>
                      <a:srgbClr val="000000"/>
                    </a:solidFill>
                    <a:effectLst/>
                    <a:latin typeface="Times New Roman" panose="02020603050405020304" pitchFamily="18" charset="0"/>
                    <a:ea typeface="Arial Unicode MS"/>
                  </a:rPr>
                  <a:t> &gt; H₂SO</a:t>
                </a:r>
                <a:r>
                  <a:rPr lang="en-US" sz="1950" baseline="-25000" dirty="0">
                    <a:solidFill>
                      <a:srgbClr val="000000"/>
                    </a:solidFill>
                    <a:effectLst/>
                    <a:latin typeface="Times New Roman" panose="02020603050405020304" pitchFamily="18" charset="0"/>
                    <a:ea typeface="Arial Unicode MS"/>
                  </a:rPr>
                  <a:t>3</a:t>
                </a:r>
                <a:r>
                  <a:rPr lang="en-US" sz="1950" dirty="0">
                    <a:solidFill>
                      <a:srgbClr val="000000"/>
                    </a:solidFill>
                    <a:effectLst/>
                    <a:latin typeface="Times New Roman" panose="02020603050405020304" pitchFamily="18" charset="0"/>
                    <a:ea typeface="Arial Unicode MS"/>
                  </a:rPr>
                  <a:t>; (b) HNO</a:t>
                </a:r>
                <a:r>
                  <a:rPr lang="en-US" sz="1950" baseline="-25000" dirty="0">
                    <a:solidFill>
                      <a:srgbClr val="000000"/>
                    </a:solidFill>
                    <a:effectLst/>
                    <a:latin typeface="Times New Roman" panose="02020603050405020304" pitchFamily="18" charset="0"/>
                    <a:ea typeface="Arial Unicode MS"/>
                  </a:rPr>
                  <a:t>3</a:t>
                </a:r>
                <a:r>
                  <a:rPr lang="en-US" sz="1950" dirty="0">
                    <a:solidFill>
                      <a:srgbClr val="000000"/>
                    </a:solidFill>
                    <a:effectLst/>
                    <a:latin typeface="Times New Roman" panose="02020603050405020304" pitchFamily="18" charset="0"/>
                    <a:ea typeface="Arial Unicode MS"/>
                  </a:rPr>
                  <a:t> &gt; HNO</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 (c) HCIO</a:t>
                </a:r>
                <a:r>
                  <a:rPr lang="en-US" sz="1950" baseline="-25000" dirty="0">
                    <a:solidFill>
                      <a:srgbClr val="000000"/>
                    </a:solidFill>
                    <a:effectLst/>
                    <a:latin typeface="Times New Roman" panose="02020603050405020304" pitchFamily="18" charset="0"/>
                    <a:ea typeface="Arial Unicode MS"/>
                  </a:rPr>
                  <a:t>4 </a:t>
                </a:r>
                <a:r>
                  <a:rPr lang="en-US" sz="1950" dirty="0">
                    <a:solidFill>
                      <a:srgbClr val="000000"/>
                    </a:solidFill>
                    <a:effectLst/>
                    <a:latin typeface="Times New Roman" panose="02020603050405020304" pitchFamily="18" charset="0"/>
                    <a:ea typeface="Arial Unicode MS"/>
                  </a:rPr>
                  <a:t>&gt; HCIO</a:t>
                </a:r>
                <a:r>
                  <a:rPr lang="en-US" sz="1950" baseline="-25000" dirty="0">
                    <a:solidFill>
                      <a:srgbClr val="000000"/>
                    </a:solidFill>
                    <a:effectLst/>
                    <a:latin typeface="Times New Roman" panose="02020603050405020304" pitchFamily="18" charset="0"/>
                    <a:ea typeface="Arial Unicode MS"/>
                  </a:rPr>
                  <a:t>3 </a:t>
                </a:r>
                <a:r>
                  <a:rPr lang="en-US" sz="1950" dirty="0">
                    <a:solidFill>
                      <a:srgbClr val="000000"/>
                    </a:solidFill>
                    <a:effectLst/>
                    <a:latin typeface="Times New Roman" panose="02020603050405020304" pitchFamily="18" charset="0"/>
                    <a:ea typeface="Arial Unicode MS"/>
                  </a:rPr>
                  <a:t>&gt; HClO</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 &gt; HCIO. Besides the effect of oxidation state of the central atom, </a:t>
                </a:r>
                <a:r>
                  <a:rPr lang="en-US" sz="1950" b="1" dirty="0">
                    <a:solidFill>
                      <a:srgbClr val="000000"/>
                    </a:solidFill>
                    <a:effectLst/>
                    <a:latin typeface="Times New Roman" panose="02020603050405020304" pitchFamily="18" charset="0"/>
                    <a:ea typeface="Arial Unicode MS"/>
                  </a:rPr>
                  <a:t>stabilization of the conjugate base through charge delocalization is an important consideration</a:t>
                </a:r>
                <a:r>
                  <a:rPr lang="en-US" sz="1950" dirty="0">
                    <a:solidFill>
                      <a:srgbClr val="000000"/>
                    </a:solidFill>
                    <a:effectLst/>
                    <a:latin typeface="Times New Roman" panose="02020603050405020304" pitchFamily="18" charset="0"/>
                    <a:ea typeface="Arial Unicode MS"/>
                  </a:rPr>
                  <a:t>.</a:t>
                </a:r>
                <a:endParaRPr lang="en-IN" sz="1950" dirty="0">
                  <a:effectLst/>
                  <a:latin typeface="Times New Roman" panose="02020603050405020304" pitchFamily="18" charset="0"/>
                  <a:ea typeface="Arial Unicode MS"/>
                </a:endParaRPr>
              </a:p>
              <a:p>
                <a:pPr lvl="0" algn="just"/>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2. Electronegativity of the central atom</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tendency to release protons increases with increasing the electronegativity of the central atom. As a result, the acid strength order is as follows: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HOCl</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HOBr</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HOI &gt; HOH; HClO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HBrO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HIO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H</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2</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SO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2</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SeO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relative acid strengths of the various hydrated metal ions are as, Fe(</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bSup>
                  </m:oMath>
                </a14:m>
                <a:r>
                  <a:rPr lang="en-US" sz="1950" dirty="0">
                    <a:solidFill>
                      <a:srgbClr val="000000"/>
                    </a:solidFill>
                    <a:effectLst/>
                    <a:uFill>
                      <a:solidFill>
                        <a:srgbClr val="000000"/>
                      </a:solidFill>
                    </a:uFill>
                    <a:latin typeface="Cambria" panose="02040503050406030204" pitchFamily="18" charset="0"/>
                    <a:ea typeface="Arial Unicode MS"/>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Fe(</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Co(</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Co(</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Since electronegative potential of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Fe</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Fe</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Co</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Co</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acid dissociation process is: M(</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n</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t>
                </a:r>
                <a14:m>
                  <m:oMath xmlns:m="http://schemas.openxmlformats.org/officeDocument/2006/math">
                    <m: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oMath>
                </a14:m>
                <a:r>
                  <a:rPr lang="en-US" sz="195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M(H₂O)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5</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OH</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n</m:t>
                        </m:r>
                        <m:r>
                          <a:rPr lang="en-US" sz="1950" i="1">
                            <a:solidFill>
                              <a:srgbClr val="000000"/>
                            </a:solidFill>
                            <a:effectLst/>
                            <a:uFill>
                              <a:solidFill>
                                <a:srgbClr val="000000"/>
                              </a:solidFill>
                            </a:uFill>
                            <a:latin typeface="Cambria Math" panose="02040503050406030204" pitchFamily="18" charset="0"/>
                            <a:ea typeface="Arial Unicode MS"/>
                            <a:cs typeface="Arial Unicode MS"/>
                          </a:rPr>
                          <m:t>−</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1)+</m:t>
                        </m:r>
                      </m:sup>
                    </m:sSup>
                  </m:oMath>
                </a14:m>
                <a:r>
                  <a:rPr lang="en-US" sz="1950" baseline="30000" dirty="0">
                    <a:solidFill>
                      <a:srgbClr val="000000"/>
                    </a:solidFill>
                    <a:effectLst/>
                    <a:uFill>
                      <a:solidFill>
                        <a:srgbClr val="000000"/>
                      </a:solidFill>
                    </a:uFill>
                    <a:latin typeface="Times New Roman" panose="02020603050405020304" pitchFamily="18" charset="0"/>
                    <a:ea typeface="Arial Unicode MS"/>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H</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a:t>
                </a:r>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0"/>
                <a:ext cx="8458200" cy="6600589"/>
              </a:xfrm>
              <a:prstGeom prst="rect">
                <a:avLst/>
              </a:prstGeom>
              <a:blipFill>
                <a:blip r:embed="rId2"/>
                <a:stretch>
                  <a:fillRect l="-720" r="-648" b="-646"/>
                </a:stretch>
              </a:blipFill>
            </p:spPr>
            <p:txBody>
              <a:bodyPr/>
              <a:lstStyle/>
              <a:p>
                <a:r>
                  <a:rPr lang="en-IN">
                    <a:noFill/>
                  </a:rPr>
                  <a:t> </a:t>
                </a:r>
              </a:p>
            </p:txBody>
          </p:sp>
        </mc:Fallback>
      </mc:AlternateContent>
    </p:spTree>
    <p:extLst>
      <p:ext uri="{BB962C8B-B14F-4D97-AF65-F5344CB8AC3E}">
        <p14:creationId xmlns:p14="http://schemas.microsoft.com/office/powerpoint/2010/main" val="3882977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790064"/>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p>
              <a:p>
                <a:pPr marL="450215" algn="ctr">
                  <a:lnSpc>
                    <a:spcPct val="150000"/>
                  </a:lnSpc>
                </a:pP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lvl="0" algn="just"/>
                <a:r>
                  <a:rPr lang="en-US" sz="1800" b="1" kern="0" dirty="0">
                    <a:solidFill>
                      <a:srgbClr val="000000"/>
                    </a:solidFill>
                    <a:effectLst/>
                    <a:latin typeface="Times New Roman" panose="02020603050405020304" pitchFamily="18" charset="0"/>
                    <a:ea typeface="Arial Unicode MS"/>
                  </a:rPr>
                  <a:t>3. Effect of π-bonding in determining the stability of the conjugate base: </a:t>
                </a:r>
                <a:r>
                  <a:rPr lang="en-US" sz="1800" kern="0" dirty="0">
                    <a:solidFill>
                      <a:srgbClr val="000000"/>
                    </a:solidFill>
                    <a:effectLst/>
                    <a:latin typeface="Times New Roman" panose="02020603050405020304" pitchFamily="18" charset="0"/>
                    <a:ea typeface="Arial Unicode MS"/>
                  </a:rPr>
                  <a:t>We can also explain the acidity order </a:t>
                </a:r>
                <a:r>
                  <a:rPr lang="en-US" sz="1800" kern="0" dirty="0" err="1">
                    <a:solidFill>
                      <a:srgbClr val="000000"/>
                    </a:solidFill>
                    <a:effectLst/>
                    <a:latin typeface="Times New Roman" panose="02020603050405020304" pitchFamily="18" charset="0"/>
                    <a:ea typeface="Arial Unicode MS"/>
                  </a:rPr>
                  <a:t>HOCl</a:t>
                </a:r>
                <a:r>
                  <a:rPr lang="en-US" sz="1800" kern="0" dirty="0">
                    <a:solidFill>
                      <a:srgbClr val="000000"/>
                    </a:solidFill>
                    <a:effectLst/>
                    <a:latin typeface="Times New Roman" panose="02020603050405020304" pitchFamily="18" charset="0"/>
                    <a:ea typeface="Arial Unicode MS"/>
                  </a:rPr>
                  <a:t> &lt; HClO</a:t>
                </a:r>
                <a:r>
                  <a:rPr lang="en-US" sz="1800" kern="0" baseline="-25000" dirty="0">
                    <a:solidFill>
                      <a:srgbClr val="000000"/>
                    </a:solidFill>
                    <a:effectLst/>
                    <a:latin typeface="Times New Roman" panose="02020603050405020304" pitchFamily="18" charset="0"/>
                    <a:ea typeface="Arial Unicode MS"/>
                  </a:rPr>
                  <a:t>2</a:t>
                </a:r>
                <a:r>
                  <a:rPr lang="en-US" sz="1800" kern="0" dirty="0">
                    <a:solidFill>
                      <a:srgbClr val="000000"/>
                    </a:solidFill>
                    <a:effectLst/>
                    <a:latin typeface="Times New Roman" panose="02020603050405020304" pitchFamily="18" charset="0"/>
                    <a:ea typeface="Arial Unicode MS"/>
                  </a:rPr>
                  <a:t> &lt;HClO</a:t>
                </a:r>
                <a:r>
                  <a:rPr lang="en-US" sz="1800" kern="0" baseline="-25000" dirty="0">
                    <a:solidFill>
                      <a:srgbClr val="000000"/>
                    </a:solidFill>
                    <a:effectLst/>
                    <a:latin typeface="Times New Roman" panose="02020603050405020304" pitchFamily="18" charset="0"/>
                    <a:ea typeface="Arial Unicode MS"/>
                  </a:rPr>
                  <a:t>3</a:t>
                </a:r>
                <a:r>
                  <a:rPr lang="en-US" sz="1800" kern="0" dirty="0">
                    <a:solidFill>
                      <a:srgbClr val="000000"/>
                    </a:solidFill>
                    <a:effectLst/>
                    <a:latin typeface="Times New Roman" panose="02020603050405020304" pitchFamily="18" charset="0"/>
                    <a:ea typeface="Arial Unicode MS"/>
                  </a:rPr>
                  <a:t> &lt;HClO</a:t>
                </a:r>
                <a:r>
                  <a:rPr lang="en-US" sz="1800" kern="0" baseline="-25000" dirty="0">
                    <a:solidFill>
                      <a:srgbClr val="000000"/>
                    </a:solidFill>
                    <a:effectLst/>
                    <a:latin typeface="Times New Roman" panose="02020603050405020304" pitchFamily="18" charset="0"/>
                    <a:ea typeface="Arial Unicode MS"/>
                  </a:rPr>
                  <a:t>4</a:t>
                </a:r>
                <a:r>
                  <a:rPr lang="en-US" sz="1800" kern="0" dirty="0">
                    <a:solidFill>
                      <a:srgbClr val="000000"/>
                    </a:solidFill>
                    <a:effectLst/>
                    <a:latin typeface="Times New Roman" panose="02020603050405020304" pitchFamily="18" charset="0"/>
                    <a:ea typeface="Arial Unicode MS"/>
                  </a:rPr>
                  <a:t> with the help of stability of the conjugate base formed in the deprotonation process. The conjugate base is resonance stabilized through π-bonding, and then the acid strength increases. If we consider the oxyacid series of </a:t>
                </a:r>
                <a:r>
                  <a:rPr lang="en-US" sz="1800" kern="0" dirty="0" err="1">
                    <a:solidFill>
                      <a:srgbClr val="000000"/>
                    </a:solidFill>
                    <a:effectLst/>
                    <a:latin typeface="Times New Roman" panose="02020603050405020304" pitchFamily="18" charset="0"/>
                    <a:ea typeface="Arial Unicode MS"/>
                  </a:rPr>
                  <a:t>HClO</a:t>
                </a:r>
                <a:r>
                  <a:rPr lang="en-US" sz="1800" kern="0" dirty="0">
                    <a:solidFill>
                      <a:srgbClr val="000000"/>
                    </a:solidFill>
                    <a:effectLst/>
                    <a:latin typeface="Times New Roman" panose="02020603050405020304" pitchFamily="18" charset="0"/>
                    <a:ea typeface="Arial Unicode MS"/>
                  </a:rPr>
                  <a:t>, HClO</a:t>
                </a:r>
                <a:r>
                  <a:rPr lang="en-US" sz="1800" kern="0" baseline="-25000" dirty="0">
                    <a:solidFill>
                      <a:srgbClr val="000000"/>
                    </a:solidFill>
                    <a:effectLst/>
                    <a:latin typeface="Times New Roman" panose="02020603050405020304" pitchFamily="18" charset="0"/>
                    <a:ea typeface="Arial Unicode MS"/>
                  </a:rPr>
                  <a:t>2</a:t>
                </a:r>
                <a:r>
                  <a:rPr lang="en-US" sz="1800" kern="0" dirty="0">
                    <a:solidFill>
                      <a:srgbClr val="000000"/>
                    </a:solidFill>
                    <a:effectLst/>
                    <a:latin typeface="Times New Roman" panose="02020603050405020304" pitchFamily="18" charset="0"/>
                    <a:ea typeface="Arial Unicode MS"/>
                  </a:rPr>
                  <a:t>, HClO</a:t>
                </a:r>
                <a:r>
                  <a:rPr lang="en-US" sz="1800" kern="0" baseline="-25000" dirty="0">
                    <a:solidFill>
                      <a:srgbClr val="000000"/>
                    </a:solidFill>
                    <a:effectLst/>
                    <a:latin typeface="Times New Roman" panose="02020603050405020304" pitchFamily="18" charset="0"/>
                    <a:ea typeface="Arial Unicode MS"/>
                  </a:rPr>
                  <a:t>3,</a:t>
                </a:r>
                <a:r>
                  <a:rPr lang="en-US" sz="1800" kern="0" dirty="0">
                    <a:solidFill>
                      <a:srgbClr val="000000"/>
                    </a:solidFill>
                    <a:effectLst/>
                    <a:latin typeface="Times New Roman" panose="02020603050405020304" pitchFamily="18" charset="0"/>
                    <a:ea typeface="Arial Unicode MS"/>
                  </a:rPr>
                  <a:t> and HClO</a:t>
                </a:r>
                <a:r>
                  <a:rPr lang="en-US" sz="1800" kern="0" baseline="-25000" dirty="0">
                    <a:solidFill>
                      <a:srgbClr val="000000"/>
                    </a:solidFill>
                    <a:effectLst/>
                    <a:latin typeface="Times New Roman" panose="02020603050405020304" pitchFamily="18" charset="0"/>
                    <a:ea typeface="Arial Unicode MS"/>
                  </a:rPr>
                  <a:t>4</a:t>
                </a:r>
                <a:r>
                  <a:rPr lang="en-US" sz="1800" kern="0" dirty="0">
                    <a:solidFill>
                      <a:srgbClr val="000000"/>
                    </a:solidFill>
                    <a:effectLst/>
                    <a:latin typeface="Times New Roman" panose="02020603050405020304" pitchFamily="18" charset="0"/>
                    <a:ea typeface="Arial Unicode MS"/>
                  </a:rPr>
                  <a:t>, the order of stability of the corresponding conjugate bases runs as,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4</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3</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2</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OC</a:t>
                </a:r>
                <a14:m>
                  <m:oMath xmlns:m="http://schemas.openxmlformats.org/officeDocument/2006/math">
                    <m:sSup>
                      <m:sSupPr>
                        <m:ctrlPr>
                          <a:rPr lang="en-IN" sz="1800" i="1">
                            <a:solidFill>
                              <a:srgbClr val="000000"/>
                            </a:solidFill>
                            <a:effectLst/>
                            <a:latin typeface="Cambria Math" panose="02040503050406030204" pitchFamily="18" charset="0"/>
                          </a:rPr>
                        </m:ctrlPr>
                      </m:s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m:t>
                        </m:r>
                      </m:e>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p>
                  </m:oMath>
                </a14:m>
                <a:r>
                  <a:rPr lang="en-US" sz="1800" kern="0" dirty="0">
                    <a:solidFill>
                      <a:srgbClr val="000000"/>
                    </a:solidFill>
                    <a:effectLst/>
                    <a:latin typeface="Times New Roman" panose="02020603050405020304" pitchFamily="18" charset="0"/>
                    <a:ea typeface="Arial Unicode MS"/>
                  </a:rPr>
                  <a:t>.</a:t>
                </a:r>
                <a:r>
                  <a:rPr lang="en-US" sz="1800" b="1" kern="0" dirty="0">
                    <a:solidFill>
                      <a:srgbClr val="000000"/>
                    </a:solidFill>
                    <a:effectLst/>
                    <a:latin typeface="Times New Roman" panose="02020603050405020304" pitchFamily="18" charset="0"/>
                    <a:ea typeface="Arial Unicode MS"/>
                  </a:rPr>
                  <a:t> </a:t>
                </a:r>
                <a:r>
                  <a:rPr lang="en-US" sz="1800" kern="0" dirty="0">
                    <a:solidFill>
                      <a:srgbClr val="000000"/>
                    </a:solidFill>
                    <a:effectLst/>
                    <a:latin typeface="Times New Roman" panose="02020603050405020304" pitchFamily="18" charset="0"/>
                    <a:ea typeface="Arial Unicode MS"/>
                  </a:rPr>
                  <a:t>Due to the resonance, the negative charge can get delocalized over a large region. Thus, each oxygen bears the </a:t>
                </a:r>
                <a:r>
                  <a:rPr lang="en-US" dirty="0"/>
                  <a:t>charge -1/4, -1/3, -1/2 and -1 units in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4</m:t>
                        </m:r>
                      </m:sub>
                      <m:sup>
                        <m:r>
                          <a:rPr lang="en-US" i="1">
                            <a:latin typeface="Cambria Math" panose="02040503050406030204" pitchFamily="18" charset="0"/>
                          </a:rPr>
                          <m:t>−</m:t>
                        </m:r>
                      </m:sup>
                    </m:sSubSup>
                  </m:oMath>
                </a14:m>
                <a:r>
                  <a:rPr lang="en-US" dirty="0"/>
                  <a:t>,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3</m:t>
                        </m:r>
                      </m:sub>
                      <m:sup>
                        <m:r>
                          <a:rPr lang="en-US" i="1">
                            <a:latin typeface="Cambria Math" panose="02040503050406030204" pitchFamily="18" charset="0"/>
                          </a:rPr>
                          <m:t>−</m:t>
                        </m:r>
                      </m:sup>
                    </m:sSubSup>
                  </m:oMath>
                </a14:m>
                <a:r>
                  <a:rPr lang="en-US" dirty="0"/>
                  <a:t>,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2</m:t>
                        </m:r>
                      </m:sub>
                      <m:sup>
                        <m:r>
                          <a:rPr lang="en-US" i="1">
                            <a:latin typeface="Cambria Math" panose="02040503050406030204" pitchFamily="18" charset="0"/>
                          </a:rPr>
                          <m:t>−</m:t>
                        </m:r>
                      </m:sup>
                    </m:sSubSup>
                  </m:oMath>
                </a14:m>
                <a:r>
                  <a:rPr lang="en-US" dirty="0"/>
                  <a:t> and OC</a:t>
                </a:r>
                <a14:m>
                  <m:oMath xmlns:m="http://schemas.openxmlformats.org/officeDocument/2006/math">
                    <m:sSup>
                      <m:sSupPr>
                        <m:ctrlPr>
                          <a:rPr lang="en-IN" i="1">
                            <a:latin typeface="Cambria Math" panose="02040503050406030204" pitchFamily="18" charset="0"/>
                          </a:rPr>
                        </m:ctrlPr>
                      </m:sSupPr>
                      <m:e>
                        <m:r>
                          <m:rPr>
                            <m:sty m:val="p"/>
                          </m:rPr>
                          <a:rPr lang="en-US">
                            <a:latin typeface="Cambria Math" panose="02040503050406030204" pitchFamily="18" charset="0"/>
                          </a:rPr>
                          <m:t>l</m:t>
                        </m:r>
                      </m:e>
                      <m:sup>
                        <m:r>
                          <a:rPr lang="en-US" i="1">
                            <a:latin typeface="Cambria Math" panose="02040503050406030204" pitchFamily="18" charset="0"/>
                          </a:rPr>
                          <m:t>−</m:t>
                        </m:r>
                      </m:sup>
                    </m:sSup>
                  </m:oMath>
                </a14:m>
                <a:r>
                  <a:rPr lang="en-US" dirty="0"/>
                  <a:t> respectively. With the same argument, we can explain the stability of H</a:t>
                </a:r>
                <a:r>
                  <a:rPr lang="en-US" baseline="-25000" dirty="0"/>
                  <a:t>2</a:t>
                </a:r>
                <a:r>
                  <a:rPr lang="en-US" dirty="0"/>
                  <a:t>SO</a:t>
                </a:r>
                <a:r>
                  <a:rPr lang="en-US" baseline="-25000" dirty="0"/>
                  <a:t>3</a:t>
                </a:r>
                <a:r>
                  <a:rPr lang="en-US" dirty="0"/>
                  <a:t> &lt; H</a:t>
                </a:r>
                <a:r>
                  <a:rPr lang="en-US" baseline="-25000" dirty="0"/>
                  <a:t>2</a:t>
                </a:r>
                <a:r>
                  <a:rPr lang="en-US" dirty="0"/>
                  <a:t>SO</a:t>
                </a:r>
                <a:r>
                  <a:rPr lang="en-US" baseline="-25000" dirty="0"/>
                  <a:t>4</a:t>
                </a:r>
                <a:r>
                  <a:rPr lang="en-US" dirty="0"/>
                  <a:t> and HNO</a:t>
                </a:r>
                <a:r>
                  <a:rPr lang="en-US" baseline="-25000" dirty="0"/>
                  <a:t>3</a:t>
                </a:r>
                <a:r>
                  <a:rPr lang="en-US" dirty="0"/>
                  <a:t> &gt; HNO</a:t>
                </a:r>
                <a:r>
                  <a:rPr lang="en-US" baseline="-25000" dirty="0"/>
                  <a:t>2</a:t>
                </a:r>
                <a:r>
                  <a:rPr lang="en-US" dirty="0"/>
                  <a:t> also.</a:t>
                </a:r>
                <a:endParaRPr lang="en-IN" dirty="0"/>
              </a:p>
              <a:p>
                <a:pPr algn="just"/>
                <a:r>
                  <a:rPr lang="en-US" b="1" dirty="0"/>
                  <a:t>4. Structure of the molecule</a:t>
                </a:r>
                <a:r>
                  <a:rPr lang="en-US" dirty="0"/>
                  <a:t>: The acidity order of the series is H</a:t>
                </a:r>
                <a:r>
                  <a:rPr lang="en-US" baseline="-25000" dirty="0"/>
                  <a:t>3</a:t>
                </a:r>
                <a:r>
                  <a:rPr lang="en-US" dirty="0"/>
                  <a:t>PO₂ &gt;&gt; H</a:t>
                </a:r>
                <a:r>
                  <a:rPr lang="en-US" baseline="-25000" dirty="0"/>
                  <a:t>3</a:t>
                </a:r>
                <a:r>
                  <a:rPr lang="en-US" dirty="0"/>
                  <a:t>PO</a:t>
                </a:r>
                <a:r>
                  <a:rPr lang="en-US" baseline="-25000" dirty="0"/>
                  <a:t>3</a:t>
                </a:r>
                <a:r>
                  <a:rPr lang="en-US" dirty="0"/>
                  <a:t> &gt; H</a:t>
                </a:r>
                <a:r>
                  <a:rPr lang="en-US" baseline="-25000" dirty="0"/>
                  <a:t>3</a:t>
                </a:r>
                <a:r>
                  <a:rPr lang="en-US" dirty="0"/>
                  <a:t>PO</a:t>
                </a:r>
                <a:r>
                  <a:rPr lang="en-US" baseline="-25000" dirty="0"/>
                  <a:t>4</a:t>
                </a:r>
                <a:r>
                  <a:rPr lang="en-US" dirty="0"/>
                  <a:t>. However, according to the oxidation state of the central atom, the acidity order should be reversed. In all three </a:t>
                </a:r>
                <a:r>
                  <a:rPr lang="en-US" dirty="0" err="1"/>
                  <a:t>oxyacids</a:t>
                </a:r>
                <a:r>
                  <a:rPr lang="en-US" dirty="0"/>
                  <a:t> of phosphorous, there is only one non-protonated oxygen (i.e. O=P) while the number of -OH group increases from one to three in moving from H</a:t>
                </a:r>
                <a:r>
                  <a:rPr lang="en-US" baseline="-25000" dirty="0"/>
                  <a:t>3</a:t>
                </a:r>
                <a:r>
                  <a:rPr lang="en-US" dirty="0"/>
                  <a:t>PO₂ to H</a:t>
                </a:r>
                <a:r>
                  <a:rPr lang="en-US" baseline="-25000" dirty="0"/>
                  <a:t>3</a:t>
                </a:r>
                <a:r>
                  <a:rPr lang="en-US" dirty="0"/>
                  <a:t>PO</a:t>
                </a:r>
                <a:r>
                  <a:rPr lang="en-US" baseline="-25000" dirty="0"/>
                  <a:t>4</a:t>
                </a:r>
                <a:r>
                  <a:rPr lang="en-US" dirty="0"/>
                  <a:t>. Thus, the </a:t>
                </a:r>
                <a:r>
                  <a:rPr lang="en-US" sz="1800" dirty="0">
                    <a:solidFill>
                      <a:srgbClr val="000000"/>
                    </a:solidFill>
                    <a:effectLst/>
                    <a:latin typeface="Times New Roman" panose="02020603050405020304" pitchFamily="18" charset="0"/>
                    <a:ea typeface="Arial Unicode MS"/>
                  </a:rPr>
                  <a:t>electron withdrawing force exerted by the O← P bond remains the same but it gets distributed over one -OH group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PO₂, two -OH groups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 and three OH groups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4</a:t>
                </a:r>
                <a:r>
                  <a:rPr lang="en-US" sz="1800" dirty="0">
                    <a:solidFill>
                      <a:srgbClr val="000000"/>
                    </a:solidFill>
                    <a:effectLst/>
                    <a:latin typeface="Times New Roman" panose="02020603050405020304" pitchFamily="18" charset="0"/>
                    <a:ea typeface="Arial Unicode MS"/>
                  </a:rPr>
                  <a:t>. Hence, the electron withdrawing pull per -OH group is minimum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4</a:t>
                </a:r>
                <a:r>
                  <a:rPr lang="en-US" sz="1800" dirty="0">
                    <a:solidFill>
                      <a:srgbClr val="000000"/>
                    </a:solidFill>
                    <a:effectLst/>
                    <a:latin typeface="Times New Roman" panose="02020603050405020304" pitchFamily="18" charset="0"/>
                    <a:ea typeface="Arial Unicode MS"/>
                  </a:rPr>
                  <a:t> while it is maximum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2</a:t>
                </a:r>
                <a:r>
                  <a:rPr lang="en-US" sz="1800" dirty="0">
                    <a:solidFill>
                      <a:srgbClr val="000000"/>
                    </a:solidFill>
                    <a:effectLst/>
                    <a:latin typeface="Times New Roman" panose="02020603050405020304" pitchFamily="18" charset="0"/>
                    <a:ea typeface="Arial Unicode MS"/>
                  </a:rPr>
                  <a:t>. </a:t>
                </a:r>
                <a:endParaRPr lang="en-IN" sz="1800" dirty="0">
                  <a:effectLst/>
                  <a:latin typeface="Times New Roman" panose="02020603050405020304" pitchFamily="18" charset="0"/>
                  <a:ea typeface="Arial Unicode MS"/>
                </a:endParaRPr>
              </a:p>
              <a:p>
                <a:pPr lvl="0"/>
                <a:endParaRPr lang="en-IN" dirty="0"/>
              </a:p>
              <a:p>
                <a:pPr lvl="0" algn="just"/>
                <a:endParaRPr lang="en-US" sz="1800" kern="0" dirty="0">
                  <a:solidFill>
                    <a:srgbClr val="000000"/>
                  </a:solidFill>
                  <a:effectLst/>
                  <a:latin typeface="Times New Roman" panose="02020603050405020304" pitchFamily="18" charset="0"/>
                  <a:ea typeface="Arial Unicode MS"/>
                </a:endParaRPr>
              </a:p>
              <a:p>
                <a:pPr lvl="0" algn="just"/>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0"/>
                <a:ext cx="8458200" cy="6790064"/>
              </a:xfrm>
              <a:prstGeom prst="rect">
                <a:avLst/>
              </a:prstGeom>
              <a:blipFill>
                <a:blip r:embed="rId2"/>
                <a:stretch>
                  <a:fillRect l="-576" r="-576"/>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77F01061-C704-94D9-0B0F-4E4F23E0E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434965"/>
            <a:ext cx="2649993" cy="1346835"/>
          </a:xfrm>
          <a:prstGeom prst="rect">
            <a:avLst/>
          </a:prstGeom>
        </p:spPr>
      </p:pic>
    </p:spTree>
    <p:extLst>
      <p:ext uri="{BB962C8B-B14F-4D97-AF65-F5344CB8AC3E}">
        <p14:creationId xmlns:p14="http://schemas.microsoft.com/office/powerpoint/2010/main" val="3488861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807913"/>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lvl="0"/>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F38FE3-BFE5-9574-40BC-2469281C8553}"/>
                  </a:ext>
                </a:extLst>
              </p:cNvPr>
              <p:cNvSpPr txBox="1"/>
              <p:nvPr/>
            </p:nvSpPr>
            <p:spPr>
              <a:xfrm>
                <a:off x="609600" y="483797"/>
                <a:ext cx="7924800" cy="2640403"/>
              </a:xfrm>
              <a:prstGeom prst="rect">
                <a:avLst/>
              </a:prstGeom>
              <a:noFill/>
            </p:spPr>
            <p:txBody>
              <a:bodyPr wrap="square">
                <a:spAutoFit/>
              </a:bodyPr>
              <a:lstStyle/>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(iv) Pauling’s empirical rule</a:t>
                </a:r>
                <a:r>
                  <a:rPr lang="en-US" sz="1800" dirty="0">
                    <a:solidFill>
                      <a:srgbClr val="000000"/>
                    </a:solidFill>
                    <a:effectLst/>
                    <a:latin typeface="Times New Roman" panose="02020603050405020304" pitchFamily="18" charset="0"/>
                    <a:ea typeface="Arial Unicode MS"/>
                  </a:rPr>
                  <a:t>: It is related to the number of non-hydrogenated oxygen atoms. Pauling proposed two empirical rules to predict the strength of mono nuclear oxoacids:</a:t>
                </a:r>
                <a:endParaRPr lang="en-IN" sz="2000" dirty="0">
                  <a:effectLst/>
                  <a:latin typeface="Times New Roman" panose="02020603050405020304" pitchFamily="18" charset="0"/>
                  <a:ea typeface="Arial Unicode MS"/>
                </a:endParaRPr>
              </a:p>
              <a:p>
                <a:pPr marL="342900" lvl="0" indent="-342900" algn="just">
                  <a:buFont typeface="Times New Roman" panose="02020603050405020304" pitchFamily="18" charset="0"/>
                  <a:buChar char="•"/>
                </a:pP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For an oxyacid of type </a:t>
                </a:r>
                <a:r>
                  <a:rPr lang="en-US" sz="18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O</a:t>
                </a:r>
                <a:r>
                  <a:rPr lang="en-US" sz="1800" baseline="-250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m</a:t>
                </a:r>
                <a:r>
                  <a:rPr lang="en-US" sz="18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X</a:t>
                </a: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(OH)</a:t>
                </a:r>
                <a:r>
                  <a:rPr lang="en-US" sz="1800" baseline="-250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n</a:t>
                </a: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baseline="-250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 </a:t>
                </a:r>
                <a14:m>
                  <m:oMath xmlns:m="http://schemas.openxmlformats.org/officeDocument/2006/math">
                    <m:r>
                      <a:rPr lang="en-US" sz="1800" baseline="-250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9-7n or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r>
                      <a:rPr lang="en-US" sz="1800" baseline="-250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8-5m.</a:t>
                </a:r>
                <a:endParaRPr lang="en-IN" sz="2000" dirty="0">
                  <a:solidFill>
                    <a:srgbClr val="000000"/>
                  </a:solidFill>
                  <a:effectLst/>
                  <a:uFill>
                    <a:solidFill>
                      <a:srgbClr val="000000"/>
                    </a:solidFill>
                  </a:uFill>
                  <a:latin typeface="Cambria" panose="02040503050406030204" pitchFamily="18" charset="0"/>
                  <a:ea typeface="Calibri" panose="020F0502020204030204" pitchFamily="34" charset="0"/>
                  <a:cs typeface="Arial Unicode MS"/>
                </a:endParaRPr>
              </a:p>
              <a:p>
                <a:pPr marL="342900" lvl="0" indent="-342900" algn="just">
                  <a:buFont typeface="Times New Roman" panose="02020603050405020304" pitchFamily="18" charset="0"/>
                  <a:buChar char="•"/>
                </a:pPr>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For polyprotic acids (n &gt; 1), the successive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value increases by 5 units.</a:t>
                </a:r>
                <a:endParaRPr lang="en-IN" sz="2000" dirty="0">
                  <a:solidFill>
                    <a:srgbClr val="000000"/>
                  </a:solidFill>
                  <a:effectLst/>
                  <a:uFill>
                    <a:solidFill>
                      <a:srgbClr val="000000"/>
                    </a:solidFill>
                  </a:uFill>
                  <a:latin typeface="Cambria" panose="02040503050406030204" pitchFamily="18" charset="0"/>
                  <a:ea typeface="Calibri" panose="020F0502020204030204" pitchFamily="34" charset="0"/>
                  <a:cs typeface="Arial Unicode MS"/>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According to this formula calculation of the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Arial Unicode MS"/>
                          </a:rPr>
                        </m:ctrlPr>
                      </m:sSubPr>
                      <m:e>
                        <m:r>
                          <m:rPr>
                            <m:sty m:val="p"/>
                          </m:rPr>
                          <a:rPr lang="en-US" sz="1800">
                            <a:solidFill>
                              <a:srgbClr val="000000"/>
                            </a:solidFill>
                            <a:effectLst/>
                            <a:latin typeface="Cambria Math" panose="02040503050406030204" pitchFamily="18" charset="0"/>
                            <a:ea typeface="Arial Unicode MS"/>
                          </a:rPr>
                          <m:t>K</m:t>
                        </m:r>
                      </m:e>
                      <m:sub>
                        <m:r>
                          <m:rPr>
                            <m:sty m:val="p"/>
                          </m:rPr>
                          <a:rPr lang="en-US" sz="1800">
                            <a:solidFill>
                              <a:srgbClr val="000000"/>
                            </a:solidFill>
                            <a:effectLst/>
                            <a:latin typeface="Cambria Math" panose="02040503050406030204" pitchFamily="18" charset="0"/>
                            <a:ea typeface="Arial Unicode MS"/>
                          </a:rPr>
                          <m:t>a</m:t>
                        </m:r>
                      </m:sub>
                    </m:sSub>
                  </m:oMath>
                </a14:m>
                <a:r>
                  <a:rPr lang="en-US" sz="1800" dirty="0">
                    <a:solidFill>
                      <a:srgbClr val="000000"/>
                    </a:solidFill>
                    <a:effectLst/>
                    <a:latin typeface="Times New Roman" panose="02020603050405020304" pitchFamily="18" charset="0"/>
                    <a:ea typeface="Times New Roman" panose="02020603050405020304" pitchFamily="18" charset="0"/>
                  </a:rPr>
                  <a:t> value of some acids and their experimental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Arial Unicode MS"/>
                          </a:rPr>
                        </m:ctrlPr>
                      </m:sSubPr>
                      <m:e>
                        <m:r>
                          <m:rPr>
                            <m:sty m:val="p"/>
                          </m:rPr>
                          <a:rPr lang="en-US" sz="1800">
                            <a:solidFill>
                              <a:srgbClr val="000000"/>
                            </a:solidFill>
                            <a:effectLst/>
                            <a:latin typeface="Cambria Math" panose="02040503050406030204" pitchFamily="18" charset="0"/>
                            <a:ea typeface="Arial Unicode MS"/>
                          </a:rPr>
                          <m:t>K</m:t>
                        </m:r>
                      </m:e>
                      <m:sub>
                        <m:r>
                          <m:rPr>
                            <m:sty m:val="p"/>
                          </m:rPr>
                          <a:rPr lang="en-US" sz="1800">
                            <a:solidFill>
                              <a:srgbClr val="000000"/>
                            </a:solidFill>
                            <a:effectLst/>
                            <a:latin typeface="Cambria Math" panose="02040503050406030204" pitchFamily="18" charset="0"/>
                            <a:ea typeface="Arial Unicode MS"/>
                          </a:rPr>
                          <m:t>a</m:t>
                        </m:r>
                      </m:sub>
                    </m:sSub>
                  </m:oMath>
                </a14:m>
                <a:r>
                  <a:rPr lang="en-US" sz="1800" dirty="0">
                    <a:solidFill>
                      <a:srgbClr val="000000"/>
                    </a:solidFill>
                    <a:effectLst/>
                    <a:latin typeface="Times New Roman" panose="02020603050405020304" pitchFamily="18" charset="0"/>
                    <a:ea typeface="Times New Roman" panose="02020603050405020304" pitchFamily="18" charset="0"/>
                  </a:rPr>
                  <a:t> value is given in the following </a:t>
                </a:r>
                <a:r>
                  <a:rPr lang="en-US" sz="1800" i="1" dirty="0">
                    <a:solidFill>
                      <a:srgbClr val="000000"/>
                    </a:solidFill>
                    <a:effectLst/>
                    <a:latin typeface="Times New Roman" panose="02020603050405020304" pitchFamily="18" charset="0"/>
                    <a:ea typeface="Times New Roman" panose="02020603050405020304" pitchFamily="18" charset="0"/>
                  </a:rPr>
                  <a:t>Table</a:t>
                </a:r>
              </a:p>
              <a:p>
                <a:pPr algn="just">
                  <a:lnSpc>
                    <a:spcPct val="107000"/>
                  </a:lnSpc>
                  <a:spcAft>
                    <a:spcPts val="800"/>
                  </a:spcAft>
                </a:pPr>
                <a:endParaRPr lang="en-IN" sz="2000" dirty="0">
                  <a:effectLst/>
                  <a:latin typeface="Times New Roman" panose="02020603050405020304" pitchFamily="18" charset="0"/>
                  <a:ea typeface="Arial Unicode MS"/>
                </a:endParaRPr>
              </a:p>
            </p:txBody>
          </p:sp>
        </mc:Choice>
        <mc:Fallback xmlns="">
          <p:sp>
            <p:nvSpPr>
              <p:cNvPr id="4" name="TextBox 3">
                <a:extLst>
                  <a:ext uri="{FF2B5EF4-FFF2-40B4-BE49-F238E27FC236}">
                    <a16:creationId xmlns:a16="http://schemas.microsoft.com/office/drawing/2014/main" id="{9AF38FE3-BFE5-9574-40BC-2469281C8553}"/>
                  </a:ext>
                </a:extLst>
              </p:cNvPr>
              <p:cNvSpPr txBox="1">
                <a:spLocks noRot="1" noChangeAspect="1" noMove="1" noResize="1" noEditPoints="1" noAdjustHandles="1" noChangeArrowheads="1" noChangeShapeType="1" noTextEdit="1"/>
              </p:cNvSpPr>
              <p:nvPr/>
            </p:nvSpPr>
            <p:spPr>
              <a:xfrm>
                <a:off x="609600" y="483797"/>
                <a:ext cx="7924800" cy="2640403"/>
              </a:xfrm>
              <a:prstGeom prst="rect">
                <a:avLst/>
              </a:prstGeom>
              <a:blipFill>
                <a:blip r:embed="rId2"/>
                <a:stretch>
                  <a:fillRect l="-615" t="-1152" r="-61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6F06B6C-6BE2-411B-A288-568EF0290808}"/>
                  </a:ext>
                </a:extLst>
              </p:cNvPr>
              <p:cNvGraphicFramePr>
                <a:graphicFrameLocks noGrp="1"/>
              </p:cNvGraphicFramePr>
              <p:nvPr>
                <p:extLst>
                  <p:ext uri="{D42A27DB-BD31-4B8C-83A1-F6EECF244321}">
                    <p14:modId xmlns:p14="http://schemas.microsoft.com/office/powerpoint/2010/main" val="3748724164"/>
                  </p:ext>
                </p:extLst>
              </p:nvPr>
            </p:nvGraphicFramePr>
            <p:xfrm>
              <a:off x="1447800" y="2819400"/>
              <a:ext cx="6553201" cy="3765677"/>
            </p:xfrm>
            <a:graphic>
              <a:graphicData uri="http://schemas.openxmlformats.org/drawingml/2006/table">
                <a:tbl>
                  <a:tblPr firstRow="1" firstCol="1" bandRow="1">
                    <a:tableStyleId>{5C22544A-7EE6-4342-B048-85BDC9FD1C3A}</a:tableStyleId>
                  </a:tblPr>
                  <a:tblGrid>
                    <a:gridCol w="948123">
                      <a:extLst>
                        <a:ext uri="{9D8B030D-6E8A-4147-A177-3AD203B41FA5}">
                          <a16:colId xmlns:a16="http://schemas.microsoft.com/office/drawing/2014/main" val="201431502"/>
                        </a:ext>
                      </a:extLst>
                    </a:gridCol>
                    <a:gridCol w="1673158">
                      <a:extLst>
                        <a:ext uri="{9D8B030D-6E8A-4147-A177-3AD203B41FA5}">
                          <a16:colId xmlns:a16="http://schemas.microsoft.com/office/drawing/2014/main" val="469428313"/>
                        </a:ext>
                      </a:extLst>
                    </a:gridCol>
                    <a:gridCol w="3931920">
                      <a:extLst>
                        <a:ext uri="{9D8B030D-6E8A-4147-A177-3AD203B41FA5}">
                          <a16:colId xmlns:a16="http://schemas.microsoft.com/office/drawing/2014/main" val="1302526187"/>
                        </a:ext>
                      </a:extLst>
                    </a:gridCol>
                  </a:tblGrid>
                  <a:tr h="242986">
                    <a:tc>
                      <a:txBody>
                        <a:bodyPr/>
                        <a:lstStyle/>
                        <a:p>
                          <a:pPr indent="228600">
                            <a:lnSpc>
                              <a:spcPct val="107000"/>
                            </a:lnSpc>
                            <a:spcAft>
                              <a:spcPts val="800"/>
                            </a:spcAft>
                          </a:pPr>
                          <a:r>
                            <a:rPr lang="en-US" sz="1800">
                              <a:effectLst/>
                            </a:rPr>
                            <a:t> </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a:t>
                          </a:r>
                          <a14:m>
                            <m:oMath xmlns:m="http://schemas.openxmlformats.org/officeDocument/2006/math">
                              <m:sSub>
                                <m:sSubPr>
                                  <m:ctrlPr>
                                    <a:rPr lang="en-IN" sz="1800" i="1">
                                      <a:effectLst/>
                                      <a:uFill>
                                        <a:solidFill>
                                          <a:srgbClr val="000000"/>
                                        </a:solidFill>
                                      </a:uFill>
                                      <a:latin typeface="Cambria Math" panose="02040503050406030204" pitchFamily="18" charset="0"/>
                                    </a:rPr>
                                  </m:ctrlPr>
                                </m:sSubPr>
                                <m:e>
                                  <m:r>
                                    <m:rPr>
                                      <m:sty m:val="p"/>
                                    </m:rPr>
                                    <a:rPr lang="en-US" sz="1800">
                                      <a:effectLst/>
                                      <a:latin typeface="Cambria Math" panose="02040503050406030204" pitchFamily="18" charset="0"/>
                                    </a:rPr>
                                    <m:t>K</m:t>
                                  </m:r>
                                </m:e>
                                <m:sub>
                                  <m:r>
                                    <m:rPr>
                                      <m:sty m:val="p"/>
                                    </m:rPr>
                                    <a:rPr lang="en-US" sz="1800">
                                      <a:effectLst/>
                                      <a:latin typeface="Cambria Math" panose="02040503050406030204" pitchFamily="18" charset="0"/>
                                    </a:rPr>
                                    <m:t>a</m:t>
                                  </m:r>
                                </m:sub>
                              </m:sSub>
                            </m:oMath>
                          </a14:m>
                          <a:r>
                            <a:rPr lang="en-US" sz="1800">
                              <a:effectLst/>
                            </a:rPr>
                            <a:t> = 8-5m</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Examples</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33590767"/>
                      </a:ext>
                    </a:extLst>
                  </a:tr>
                  <a:tr h="229009">
                    <a:tc>
                      <a:txBody>
                        <a:bodyPr/>
                        <a:lstStyle/>
                        <a:p>
                          <a:pPr>
                            <a:lnSpc>
                              <a:spcPct val="107000"/>
                            </a:lnSpc>
                            <a:spcAft>
                              <a:spcPts val="800"/>
                            </a:spcAft>
                          </a:pPr>
                          <a:r>
                            <a:rPr lang="en-US" sz="1800">
                              <a:effectLst/>
                            </a:rPr>
                            <a:t>m = 0</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 = </a:t>
                          </a:r>
                          <a:r>
                            <a:rPr lang="en-US" sz="1800">
                              <a:effectLst/>
                            </a:rPr>
                            <a:t>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HOCl (7.2)</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829415880"/>
                      </a:ext>
                    </a:extLst>
                  </a:tr>
                  <a:tr h="1011068">
                    <a:tc>
                      <a:txBody>
                        <a:bodyPr/>
                        <a:lstStyle/>
                        <a:p>
                          <a:pPr>
                            <a:lnSpc>
                              <a:spcPct val="107000"/>
                            </a:lnSpc>
                            <a:spcAft>
                              <a:spcPts val="800"/>
                            </a:spcAft>
                          </a:pPr>
                          <a:r>
                            <a:rPr lang="en-US" sz="1800">
                              <a:effectLst/>
                            </a:rPr>
                            <a:t>m = 1</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8</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13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a:t>
                          </a:r>
                          <a:r>
                            <a:rPr lang="en-US" sz="1800" baseline="-25000">
                              <a:effectLst/>
                            </a:rPr>
                            <a:t>2</a:t>
                          </a:r>
                          <a:r>
                            <a:rPr lang="en-US" sz="1800">
                              <a:effectLst/>
                            </a:rPr>
                            <a:t>CO</a:t>
                          </a:r>
                          <a:r>
                            <a:rPr lang="en-US" sz="1800" baseline="-25000">
                              <a:effectLst/>
                            </a:rPr>
                            <a:t>3</a:t>
                          </a:r>
                          <a:r>
                            <a:rPr lang="en-US" sz="1800">
                              <a:effectLst/>
                            </a:rPr>
                            <a:t>(3.6); HClO</a:t>
                          </a:r>
                          <a:r>
                            <a:rPr lang="en-US" sz="1800" baseline="-25000">
                              <a:effectLst/>
                            </a:rPr>
                            <a:t>2</a:t>
                          </a:r>
                          <a:r>
                            <a:rPr lang="en-US" sz="1800">
                              <a:effectLst/>
                            </a:rPr>
                            <a:t>(2.0); H</a:t>
                          </a:r>
                          <a:r>
                            <a:rPr lang="en-US" sz="1800" baseline="-25000">
                              <a:effectLst/>
                            </a:rPr>
                            <a:t>3</a:t>
                          </a:r>
                          <a:r>
                            <a:rPr lang="en-US" sz="1800">
                              <a:effectLst/>
                            </a:rPr>
                            <a:t>PO</a:t>
                          </a:r>
                          <a:r>
                            <a:rPr lang="en-US" sz="1800" baseline="-25000">
                              <a:effectLst/>
                            </a:rPr>
                            <a:t>4</a:t>
                          </a:r>
                          <a:r>
                            <a:rPr lang="en-US" sz="1800">
                              <a:effectLst/>
                            </a:rPr>
                            <a:t>(2.1; 7.4; 12.7); H</a:t>
                          </a:r>
                          <a:r>
                            <a:rPr lang="en-US" sz="1800" baseline="-25000">
                              <a:effectLst/>
                            </a:rPr>
                            <a:t>3</a:t>
                          </a:r>
                          <a:r>
                            <a:rPr lang="en-US" sz="1800">
                              <a:effectLst/>
                            </a:rPr>
                            <a:t>PO</a:t>
                          </a:r>
                          <a:r>
                            <a:rPr lang="en-US" sz="1800" baseline="-25000">
                              <a:effectLst/>
                            </a:rPr>
                            <a:t>3</a:t>
                          </a:r>
                          <a:r>
                            <a:rPr lang="en-US" sz="1800">
                              <a:effectLst/>
                            </a:rPr>
                            <a:t> (1.8; 6.6); H</a:t>
                          </a:r>
                          <a:r>
                            <a:rPr lang="en-US" sz="1800" baseline="-25000">
                              <a:effectLst/>
                            </a:rPr>
                            <a:t>3</a:t>
                          </a:r>
                          <a:r>
                            <a:rPr lang="en-US" sz="1800">
                              <a:effectLst/>
                            </a:rPr>
                            <a:t>PO</a:t>
                          </a:r>
                          <a:r>
                            <a:rPr lang="en-US" sz="1800" baseline="-25000">
                              <a:effectLst/>
                            </a:rPr>
                            <a:t>2</a:t>
                          </a:r>
                          <a:r>
                            <a:rPr lang="en-US" sz="1800">
                              <a:effectLst/>
                            </a:rPr>
                            <a:t> (2.0)</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155599044"/>
                      </a:ext>
                    </a:extLst>
                  </a:tr>
                  <a:tr h="1011068">
                    <a:tc>
                      <a:txBody>
                        <a:bodyPr/>
                        <a:lstStyle/>
                        <a:p>
                          <a:pPr>
                            <a:lnSpc>
                              <a:spcPct val="107000"/>
                            </a:lnSpc>
                            <a:spcAft>
                              <a:spcPts val="800"/>
                            </a:spcAft>
                          </a:pPr>
                          <a:r>
                            <a:rPr lang="en-US" sz="1800">
                              <a:effectLst/>
                            </a:rPr>
                            <a:t>m = 2</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HNO</a:t>
                          </a:r>
                          <a:r>
                            <a:rPr lang="en-US" sz="1800" baseline="-25000" dirty="0">
                              <a:effectLst/>
                            </a:rPr>
                            <a:t>3</a:t>
                          </a:r>
                          <a:r>
                            <a:rPr lang="en-US" sz="1800" dirty="0">
                              <a:effectLst/>
                            </a:rPr>
                            <a:t> (-1.4); H</a:t>
                          </a:r>
                          <a:r>
                            <a:rPr lang="en-US" sz="1800" baseline="-25000" dirty="0">
                              <a:effectLst/>
                            </a:rPr>
                            <a:t>2</a:t>
                          </a:r>
                          <a:r>
                            <a:rPr lang="en-US" sz="1800" dirty="0">
                              <a:effectLst/>
                            </a:rPr>
                            <a:t>SO</a:t>
                          </a:r>
                          <a:r>
                            <a:rPr lang="en-US" sz="1800" baseline="-25000" dirty="0">
                              <a:effectLst/>
                            </a:rPr>
                            <a:t>4</a:t>
                          </a:r>
                          <a:r>
                            <a:rPr lang="en-US" sz="1800" dirty="0">
                              <a:effectLst/>
                            </a:rPr>
                            <a:t> (-2.0; 1.9); HClO</a:t>
                          </a:r>
                          <a:r>
                            <a:rPr lang="en-US" sz="1800" baseline="-25000" dirty="0">
                              <a:effectLst/>
                            </a:rPr>
                            <a:t>3</a:t>
                          </a:r>
                          <a:r>
                            <a:rPr lang="en-US" sz="1800" dirty="0">
                              <a:effectLst/>
                            </a:rPr>
                            <a:t>(-1.0)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64306311"/>
                      </a:ext>
                    </a:extLst>
                  </a:tr>
                  <a:tr h="1011068">
                    <a:tc>
                      <a:txBody>
                        <a:bodyPr/>
                        <a:lstStyle/>
                        <a:p>
                          <a:pPr>
                            <a:lnSpc>
                              <a:spcPct val="107000"/>
                            </a:lnSpc>
                            <a:spcAft>
                              <a:spcPts val="800"/>
                            </a:spcAft>
                          </a:pPr>
                          <a:r>
                            <a:rPr lang="en-US" sz="1800">
                              <a:effectLst/>
                            </a:rPr>
                            <a:t>m = 3</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-7</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HClO</a:t>
                          </a:r>
                          <a:r>
                            <a:rPr lang="en-US" sz="1800" baseline="-25000" dirty="0">
                              <a:effectLst/>
                            </a:rPr>
                            <a:t>4</a:t>
                          </a:r>
                          <a:r>
                            <a:rPr lang="en-US" sz="1800" dirty="0">
                              <a:effectLst/>
                            </a:rPr>
                            <a:t> (-10)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580266846"/>
                      </a:ext>
                    </a:extLst>
                  </a:tr>
                </a:tbl>
              </a:graphicData>
            </a:graphic>
          </p:graphicFrame>
        </mc:Choice>
        <mc:Fallback xmlns="">
          <p:graphicFrame>
            <p:nvGraphicFramePr>
              <p:cNvPr id="5" name="Table 4">
                <a:extLst>
                  <a:ext uri="{FF2B5EF4-FFF2-40B4-BE49-F238E27FC236}">
                    <a16:creationId xmlns:a16="http://schemas.microsoft.com/office/drawing/2014/main" id="{86F06B6C-6BE2-411B-A288-568EF0290808}"/>
                  </a:ext>
                </a:extLst>
              </p:cNvPr>
              <p:cNvGraphicFramePr>
                <a:graphicFrameLocks noGrp="1"/>
              </p:cNvGraphicFramePr>
              <p:nvPr>
                <p:extLst>
                  <p:ext uri="{D42A27DB-BD31-4B8C-83A1-F6EECF244321}">
                    <p14:modId xmlns:p14="http://schemas.microsoft.com/office/powerpoint/2010/main" val="3748724164"/>
                  </p:ext>
                </p:extLst>
              </p:nvPr>
            </p:nvGraphicFramePr>
            <p:xfrm>
              <a:off x="1447800" y="2819400"/>
              <a:ext cx="6553201" cy="3765677"/>
            </p:xfrm>
            <a:graphic>
              <a:graphicData uri="http://schemas.openxmlformats.org/drawingml/2006/table">
                <a:tbl>
                  <a:tblPr firstRow="1" firstCol="1" bandRow="1">
                    <a:tableStyleId>{5C22544A-7EE6-4342-B048-85BDC9FD1C3A}</a:tableStyleId>
                  </a:tblPr>
                  <a:tblGrid>
                    <a:gridCol w="948123">
                      <a:extLst>
                        <a:ext uri="{9D8B030D-6E8A-4147-A177-3AD203B41FA5}">
                          <a16:colId xmlns:a16="http://schemas.microsoft.com/office/drawing/2014/main" val="201431502"/>
                        </a:ext>
                      </a:extLst>
                    </a:gridCol>
                    <a:gridCol w="1673158">
                      <a:extLst>
                        <a:ext uri="{9D8B030D-6E8A-4147-A177-3AD203B41FA5}">
                          <a16:colId xmlns:a16="http://schemas.microsoft.com/office/drawing/2014/main" val="469428313"/>
                        </a:ext>
                      </a:extLst>
                    </a:gridCol>
                    <a:gridCol w="3931920">
                      <a:extLst>
                        <a:ext uri="{9D8B030D-6E8A-4147-A177-3AD203B41FA5}">
                          <a16:colId xmlns:a16="http://schemas.microsoft.com/office/drawing/2014/main" val="1302526187"/>
                        </a:ext>
                      </a:extLst>
                    </a:gridCol>
                  </a:tblGrid>
                  <a:tr h="279019">
                    <a:tc>
                      <a:txBody>
                        <a:bodyPr/>
                        <a:lstStyle/>
                        <a:p>
                          <a:pPr indent="228600">
                            <a:lnSpc>
                              <a:spcPct val="107000"/>
                            </a:lnSpc>
                            <a:spcAft>
                              <a:spcPts val="800"/>
                            </a:spcAft>
                          </a:pPr>
                          <a:r>
                            <a:rPr lang="en-US" sz="1800">
                              <a:effectLst/>
                            </a:rPr>
                            <a:t> </a:t>
                          </a:r>
                          <a:endParaRPr lang="en-IN" sz="1800">
                            <a:effectLst/>
                            <a:latin typeface="Times New Roman" panose="02020603050405020304" pitchFamily="18" charset="0"/>
                            <a:ea typeface="Arial Unicode MS"/>
                          </a:endParaRPr>
                        </a:p>
                      </a:txBody>
                      <a:tcPr marL="68580" marR="68580" marT="0" marB="0"/>
                    </a:tc>
                    <a:tc>
                      <a:txBody>
                        <a:bodyPr/>
                        <a:lstStyle/>
                        <a:p>
                          <a:endParaRPr lang="en-US"/>
                        </a:p>
                      </a:txBody>
                      <a:tcPr marL="68580" marR="68580" marT="0" marB="0">
                        <a:blipFill>
                          <a:blip r:embed="rId3"/>
                          <a:stretch>
                            <a:fillRect l="-57299" t="-23913" r="-237226" b="-1295652"/>
                          </a:stretch>
                        </a:blipFill>
                      </a:tcPr>
                    </a:tc>
                    <a:tc>
                      <a:txBody>
                        <a:bodyPr/>
                        <a:lstStyle/>
                        <a:p>
                          <a:pPr algn="just">
                            <a:lnSpc>
                              <a:spcPct val="107000"/>
                            </a:lnSpc>
                            <a:spcAft>
                              <a:spcPts val="800"/>
                            </a:spcAft>
                          </a:pPr>
                          <a:r>
                            <a:rPr lang="en-US" sz="1800">
                              <a:effectLst/>
                            </a:rPr>
                            <a:t>Examples</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33590767"/>
                      </a:ext>
                    </a:extLst>
                  </a:tr>
                  <a:tr h="279019">
                    <a:tc>
                      <a:txBody>
                        <a:bodyPr/>
                        <a:lstStyle/>
                        <a:p>
                          <a:pPr>
                            <a:lnSpc>
                              <a:spcPct val="107000"/>
                            </a:lnSpc>
                            <a:spcAft>
                              <a:spcPts val="800"/>
                            </a:spcAft>
                          </a:pPr>
                          <a:r>
                            <a:rPr lang="en-US" sz="1800">
                              <a:effectLst/>
                            </a:rPr>
                            <a:t>m = 0</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 = </a:t>
                          </a:r>
                          <a:r>
                            <a:rPr lang="en-US" sz="1800">
                              <a:effectLst/>
                            </a:rPr>
                            <a:t>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HOCl (7.2)</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829415880"/>
                      </a:ext>
                    </a:extLst>
                  </a:tr>
                  <a:tr h="1069213">
                    <a:tc>
                      <a:txBody>
                        <a:bodyPr/>
                        <a:lstStyle/>
                        <a:p>
                          <a:pPr>
                            <a:lnSpc>
                              <a:spcPct val="107000"/>
                            </a:lnSpc>
                            <a:spcAft>
                              <a:spcPts val="800"/>
                            </a:spcAft>
                          </a:pPr>
                          <a:r>
                            <a:rPr lang="en-US" sz="1800">
                              <a:effectLst/>
                            </a:rPr>
                            <a:t>m = 1</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8</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13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a:t>
                          </a:r>
                          <a:r>
                            <a:rPr lang="en-US" sz="1800" baseline="-25000">
                              <a:effectLst/>
                            </a:rPr>
                            <a:t>2</a:t>
                          </a:r>
                          <a:r>
                            <a:rPr lang="en-US" sz="1800">
                              <a:effectLst/>
                            </a:rPr>
                            <a:t>CO</a:t>
                          </a:r>
                          <a:r>
                            <a:rPr lang="en-US" sz="1800" baseline="-25000">
                              <a:effectLst/>
                            </a:rPr>
                            <a:t>3</a:t>
                          </a:r>
                          <a:r>
                            <a:rPr lang="en-US" sz="1800">
                              <a:effectLst/>
                            </a:rPr>
                            <a:t>(3.6); HClO</a:t>
                          </a:r>
                          <a:r>
                            <a:rPr lang="en-US" sz="1800" baseline="-25000">
                              <a:effectLst/>
                            </a:rPr>
                            <a:t>2</a:t>
                          </a:r>
                          <a:r>
                            <a:rPr lang="en-US" sz="1800">
                              <a:effectLst/>
                            </a:rPr>
                            <a:t>(2.0); H</a:t>
                          </a:r>
                          <a:r>
                            <a:rPr lang="en-US" sz="1800" baseline="-25000">
                              <a:effectLst/>
                            </a:rPr>
                            <a:t>3</a:t>
                          </a:r>
                          <a:r>
                            <a:rPr lang="en-US" sz="1800">
                              <a:effectLst/>
                            </a:rPr>
                            <a:t>PO</a:t>
                          </a:r>
                          <a:r>
                            <a:rPr lang="en-US" sz="1800" baseline="-25000">
                              <a:effectLst/>
                            </a:rPr>
                            <a:t>4</a:t>
                          </a:r>
                          <a:r>
                            <a:rPr lang="en-US" sz="1800">
                              <a:effectLst/>
                            </a:rPr>
                            <a:t>(2.1; 7.4; 12.7); H</a:t>
                          </a:r>
                          <a:r>
                            <a:rPr lang="en-US" sz="1800" baseline="-25000">
                              <a:effectLst/>
                            </a:rPr>
                            <a:t>3</a:t>
                          </a:r>
                          <a:r>
                            <a:rPr lang="en-US" sz="1800">
                              <a:effectLst/>
                            </a:rPr>
                            <a:t>PO</a:t>
                          </a:r>
                          <a:r>
                            <a:rPr lang="en-US" sz="1800" baseline="-25000">
                              <a:effectLst/>
                            </a:rPr>
                            <a:t>3</a:t>
                          </a:r>
                          <a:r>
                            <a:rPr lang="en-US" sz="1800">
                              <a:effectLst/>
                            </a:rPr>
                            <a:t> (1.8; 6.6); H</a:t>
                          </a:r>
                          <a:r>
                            <a:rPr lang="en-US" sz="1800" baseline="-25000">
                              <a:effectLst/>
                            </a:rPr>
                            <a:t>3</a:t>
                          </a:r>
                          <a:r>
                            <a:rPr lang="en-US" sz="1800">
                              <a:effectLst/>
                            </a:rPr>
                            <a:t>PO</a:t>
                          </a:r>
                          <a:r>
                            <a:rPr lang="en-US" sz="1800" baseline="-25000">
                              <a:effectLst/>
                            </a:rPr>
                            <a:t>2</a:t>
                          </a:r>
                          <a:r>
                            <a:rPr lang="en-US" sz="1800">
                              <a:effectLst/>
                            </a:rPr>
                            <a:t> (2.0)</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155599044"/>
                      </a:ext>
                    </a:extLst>
                  </a:tr>
                  <a:tr h="1069213">
                    <a:tc>
                      <a:txBody>
                        <a:bodyPr/>
                        <a:lstStyle/>
                        <a:p>
                          <a:pPr>
                            <a:lnSpc>
                              <a:spcPct val="107000"/>
                            </a:lnSpc>
                            <a:spcAft>
                              <a:spcPts val="800"/>
                            </a:spcAft>
                          </a:pPr>
                          <a:r>
                            <a:rPr lang="en-US" sz="1800">
                              <a:effectLst/>
                            </a:rPr>
                            <a:t>m = 2</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HNO</a:t>
                          </a:r>
                          <a:r>
                            <a:rPr lang="en-US" sz="1800" baseline="-25000" dirty="0">
                              <a:effectLst/>
                            </a:rPr>
                            <a:t>3</a:t>
                          </a:r>
                          <a:r>
                            <a:rPr lang="en-US" sz="1800" dirty="0">
                              <a:effectLst/>
                            </a:rPr>
                            <a:t> (-1.4); H</a:t>
                          </a:r>
                          <a:r>
                            <a:rPr lang="en-US" sz="1800" baseline="-25000" dirty="0">
                              <a:effectLst/>
                            </a:rPr>
                            <a:t>2</a:t>
                          </a:r>
                          <a:r>
                            <a:rPr lang="en-US" sz="1800" dirty="0">
                              <a:effectLst/>
                            </a:rPr>
                            <a:t>SO</a:t>
                          </a:r>
                          <a:r>
                            <a:rPr lang="en-US" sz="1800" baseline="-25000" dirty="0">
                              <a:effectLst/>
                            </a:rPr>
                            <a:t>4</a:t>
                          </a:r>
                          <a:r>
                            <a:rPr lang="en-US" sz="1800" dirty="0">
                              <a:effectLst/>
                            </a:rPr>
                            <a:t> (-2.0; 1.9); HClO</a:t>
                          </a:r>
                          <a:r>
                            <a:rPr lang="en-US" sz="1800" baseline="-25000" dirty="0">
                              <a:effectLst/>
                            </a:rPr>
                            <a:t>3</a:t>
                          </a:r>
                          <a:r>
                            <a:rPr lang="en-US" sz="1800" dirty="0">
                              <a:effectLst/>
                            </a:rPr>
                            <a:t>(-1.0)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64306311"/>
                      </a:ext>
                    </a:extLst>
                  </a:tr>
                  <a:tr h="1069213">
                    <a:tc>
                      <a:txBody>
                        <a:bodyPr/>
                        <a:lstStyle/>
                        <a:p>
                          <a:pPr>
                            <a:lnSpc>
                              <a:spcPct val="107000"/>
                            </a:lnSpc>
                            <a:spcAft>
                              <a:spcPts val="800"/>
                            </a:spcAft>
                          </a:pPr>
                          <a:r>
                            <a:rPr lang="en-US" sz="1800">
                              <a:effectLst/>
                            </a:rPr>
                            <a:t>m = 3</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-7</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HClO</a:t>
                          </a:r>
                          <a:r>
                            <a:rPr lang="en-US" sz="1800" baseline="-25000" dirty="0">
                              <a:effectLst/>
                            </a:rPr>
                            <a:t>4</a:t>
                          </a:r>
                          <a:r>
                            <a:rPr lang="en-US" sz="1800" dirty="0">
                              <a:effectLst/>
                            </a:rPr>
                            <a:t> (-10)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580266846"/>
                      </a:ext>
                    </a:extLst>
                  </a:tr>
                </a:tbl>
              </a:graphicData>
            </a:graphic>
          </p:graphicFrame>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2563835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566991"/>
              </a:xfrm>
              <a:prstGeom prst="rect">
                <a:avLst/>
              </a:prstGeom>
              <a:noFill/>
            </p:spPr>
            <p:txBody>
              <a:bodyPr wrap="square">
                <a:spAutoFit/>
              </a:bodyPr>
              <a:lstStyle/>
              <a:p>
                <a:pPr algn="ctr">
                  <a:lnSpc>
                    <a:spcPct val="107000"/>
                  </a:lnSpc>
                  <a:spcAft>
                    <a:spcPts val="800"/>
                  </a:spcAft>
                </a:pPr>
                <a:r>
                  <a:rPr lang="en-US" sz="2800" b="1" dirty="0">
                    <a:solidFill>
                      <a:srgbClr val="C00000"/>
                    </a:solidFill>
                    <a:effectLst/>
                    <a:latin typeface="Arial Rounded MT Bold" panose="020F0704030504030204" pitchFamily="34" charset="0"/>
                    <a:ea typeface="Arial Unicode MS"/>
                  </a:rPr>
                  <a:t>GAS PHASE ACIDITY</a:t>
                </a:r>
              </a:p>
              <a:p>
                <a:pPr algn="ctr">
                  <a:lnSpc>
                    <a:spcPct val="107000"/>
                  </a:lnSpc>
                  <a:spcAft>
                    <a:spcPts val="800"/>
                  </a:spcAft>
                </a:pPr>
                <a:endParaRPr lang="en-US" sz="800" b="1" dirty="0">
                  <a:solidFill>
                    <a:srgbClr val="C00000"/>
                  </a:solidFill>
                  <a:effectLst/>
                  <a:latin typeface="Arial Rounded MT Bold" panose="020F0704030504030204" pitchFamily="34" charset="0"/>
                  <a:ea typeface="Arial Unicode MS"/>
                </a:endParaRPr>
              </a:p>
              <a:p>
                <a:pPr algn="just">
                  <a:lnSpc>
                    <a:spcPct val="107000"/>
                  </a:lnSpc>
                  <a:spcAft>
                    <a:spcPts val="800"/>
                  </a:spcAft>
                </a:pP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Gas phase acidity </a:t>
                </a:r>
                <a:r>
                  <a:rPr lang="en-IN" sz="20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a:rPr>
                  <a:t>is</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the tendency of a compound to donate a proton (H</a:t>
                </a:r>
                <a:r>
                  <a:rPr lang="en-IN" sz="2000" baseline="30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in the gas phase. It is usually measured by determining the gas phase ionization energy (IE) of a compound, which is the energy required to remove an electron from the molecule, resulting in the formation of a positively charged ion (cation). </a:t>
                </a:r>
                <a:r>
                  <a:rPr lang="en-IN" sz="2000" b="1"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A lower ionization energy indicates a higher gas phase acidity</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as it suggests that the compound is more willing to lose a proton. To represent gas phase acidity of HA</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4000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HA</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(g)</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r>
                      <a:rPr lang="en-US" sz="2000">
                        <a:solidFill>
                          <a:srgbClr val="000000"/>
                        </a:solidFill>
                        <a:effectLst/>
                        <a:highlight>
                          <a:srgbClr val="FFFFFF"/>
                        </a:highlight>
                        <a:uFill>
                          <a:solidFill>
                            <a:srgbClr val="000000"/>
                          </a:solidFill>
                        </a:uFill>
                        <a:latin typeface="Cambria Math" panose="02040503050406030204" pitchFamily="18" charset="0"/>
                        <a:ea typeface="Arial Unicode MS"/>
                        <a:cs typeface="Times New Roman" panose="02020603050405020304" pitchFamily="18" charset="0"/>
                      </a:rPr>
                      <m:t>⇌</m:t>
                    </m:r>
                  </m:oMath>
                </a14:m>
                <a:r>
                  <a:rPr lang="en-US"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H</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If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is the conjugate base of HA, then the higher proton affinity of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indicates the weaker gas phase acidity of HA. From the Born-Haber cycle gas phase acidity can be determined, which will depend on (</a:t>
                </a:r>
                <a:r>
                  <a:rPr lang="en-IN" sz="20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i</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bond dissociation energy of HA, (ii) ionisation energy of H, and (iii) electron affinity of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Higher stability of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will enhance the gas phase acidity of HA.</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Gas phase acidity of HF &gt; 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O &gt; NH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&gt; CH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4</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HI &gt; HBr &gt; HCl &gt; HF (same sequence in aqueous phase)</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But gas phase acidity of 3</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2</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1</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O; which is the reverse order of acidity in aqueous phase.</a:t>
                </a:r>
                <a:endParaRPr lang="en-IN" sz="2000" dirty="0">
                  <a:solidFill>
                    <a:srgbClr val="C00000"/>
                  </a:solidFill>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0"/>
                <a:ext cx="8458200" cy="6566991"/>
              </a:xfrm>
              <a:prstGeom prst="rect">
                <a:avLst/>
              </a:prstGeom>
              <a:blipFill>
                <a:blip r:embed="rId2"/>
                <a:stretch>
                  <a:fillRect l="-720" t="-1021" r="-720"/>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466669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539098"/>
              </a:xfrm>
              <a:prstGeom prst="rect">
                <a:avLst/>
              </a:prstGeom>
              <a:noFill/>
            </p:spPr>
            <p:txBody>
              <a:bodyPr wrap="square">
                <a:spAutoFit/>
              </a:bodyPr>
              <a:lstStyle/>
              <a:p>
                <a:pPr algn="ctr">
                  <a:lnSpc>
                    <a:spcPct val="107000"/>
                  </a:lnSpc>
                  <a:spcAft>
                    <a:spcPts val="800"/>
                  </a:spcAft>
                </a:pPr>
                <a:r>
                  <a:rPr lang="en-US" sz="2800" b="1" dirty="0">
                    <a:solidFill>
                      <a:srgbClr val="C00000"/>
                    </a:solidFill>
                    <a:effectLst/>
                    <a:latin typeface="Arial Rounded MT Bold" panose="020F0704030504030204" pitchFamily="34" charset="0"/>
                    <a:ea typeface="Arial Unicode MS"/>
                  </a:rPr>
                  <a:t>PROTON AFFINITY</a:t>
                </a:r>
              </a:p>
              <a:p>
                <a:pPr algn="ctr">
                  <a:lnSpc>
                    <a:spcPct val="107000"/>
                  </a:lnSpc>
                  <a:spcAft>
                    <a:spcPts val="800"/>
                  </a:spcAft>
                </a:pPr>
                <a:endParaRPr lang="en-US" sz="1200" b="1" dirty="0">
                  <a:solidFill>
                    <a:srgbClr val="C00000"/>
                  </a:solidFill>
                  <a:latin typeface="Arial Rounded MT Bold" panose="020F0704030504030204" pitchFamily="34" charset="0"/>
                  <a:ea typeface="Arial Unicode MS"/>
                </a:endParaRPr>
              </a:p>
              <a:p>
                <a:pPr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Proton affinity is the ability of a compound or molecule to accept a proton (H</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in the gas phase. It is typically measured by determining the gas phase enthalpy change (ΔH) associated with the addition of a proton to a neutral molecule, forming a positively charged ion. Higher proton affinity values indicate a greater tendency of a compound to accept a proton. </a:t>
                </a:r>
                <a:endParaRPr lang="en-IN" sz="2200" dirty="0">
                  <a:effectLst/>
                  <a:latin typeface="Times New Roman" panose="02020603050405020304" pitchFamily="18" charset="0"/>
                  <a:ea typeface="Arial Unicode MS"/>
                </a:endParaRPr>
              </a:p>
              <a:p>
                <a:pPr algn="just">
                  <a:lnSpc>
                    <a:spcPct val="107000"/>
                  </a:lnSpc>
                  <a:spcAft>
                    <a:spcPts val="800"/>
                  </a:spcAft>
                </a:pPr>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B</a:t>
                </a:r>
                <a:r>
                  <a:rPr lang="en-US"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(g)</a:t>
                </a:r>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H</m:t>
                        </m:r>
                      </m:e>
                      <m:sub>
                        <m:r>
                          <a:rPr lang="en-IN" sz="2200">
                            <a:solidFill>
                              <a:srgbClr val="000000"/>
                            </a:solidFill>
                            <a:effectLst/>
                            <a:latin typeface="Cambria Math" panose="02040503050406030204" pitchFamily="18" charset="0"/>
                            <a:ea typeface="Times New Roman" panose="02020603050405020304" pitchFamily="18" charset="0"/>
                          </a:rPr>
                          <m:t>(</m:t>
                        </m:r>
                        <m:r>
                          <m:rPr>
                            <m:sty m:val="p"/>
                          </m:rPr>
                          <a:rPr lang="en-IN" sz="2200">
                            <a:solidFill>
                              <a:srgbClr val="000000"/>
                            </a:solidFill>
                            <a:effectLst/>
                            <a:latin typeface="Cambria Math" panose="02040503050406030204" pitchFamily="18" charset="0"/>
                            <a:ea typeface="Times New Roman" panose="02020603050405020304" pitchFamily="18" charset="0"/>
                          </a:rPr>
                          <m:t>g</m:t>
                        </m:r>
                        <m:r>
                          <a:rPr lang="en-IN" sz="2200">
                            <a:solidFill>
                              <a:srgbClr val="000000"/>
                            </a:solidFill>
                            <a:effectLst/>
                            <a:latin typeface="Cambria Math" panose="02040503050406030204" pitchFamily="18" charset="0"/>
                            <a:ea typeface="Times New Roman" panose="02020603050405020304" pitchFamily="18" charset="0"/>
                          </a:rPr>
                          <m:t>)</m:t>
                        </m:r>
                      </m:sub>
                      <m:sup>
                        <m:r>
                          <a:rPr lang="en-IN" sz="2200">
                            <a:solidFill>
                              <a:srgbClr val="000000"/>
                            </a:solidFill>
                            <a:effectLst/>
                            <a:latin typeface="Cambria Math" panose="02040503050406030204" pitchFamily="18" charset="0"/>
                            <a:ea typeface="Times New Roman" panose="02020603050405020304" pitchFamily="18" charset="0"/>
                          </a:rPr>
                          <m:t>+</m:t>
                        </m:r>
                      </m:sup>
                    </m:sSubSup>
                  </m:oMath>
                </a14:m>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BH</m:t>
                        </m:r>
                      </m:e>
                      <m:sub>
                        <m:r>
                          <a:rPr lang="en-IN" sz="2200">
                            <a:solidFill>
                              <a:srgbClr val="000000"/>
                            </a:solidFill>
                            <a:effectLst/>
                            <a:latin typeface="Cambria Math" panose="02040503050406030204" pitchFamily="18" charset="0"/>
                            <a:ea typeface="Times New Roman" panose="02020603050405020304" pitchFamily="18" charset="0"/>
                          </a:rPr>
                          <m:t>(</m:t>
                        </m:r>
                        <m:r>
                          <m:rPr>
                            <m:sty m:val="p"/>
                          </m:rPr>
                          <a:rPr lang="en-IN" sz="2200">
                            <a:solidFill>
                              <a:srgbClr val="000000"/>
                            </a:solidFill>
                            <a:effectLst/>
                            <a:latin typeface="Cambria Math" panose="02040503050406030204" pitchFamily="18" charset="0"/>
                            <a:ea typeface="Times New Roman" panose="02020603050405020304" pitchFamily="18" charset="0"/>
                          </a:rPr>
                          <m:t>g</m:t>
                        </m:r>
                        <m:r>
                          <a:rPr lang="en-IN" sz="2200">
                            <a:solidFill>
                              <a:srgbClr val="000000"/>
                            </a:solidFill>
                            <a:effectLst/>
                            <a:latin typeface="Cambria Math" panose="02040503050406030204" pitchFamily="18" charset="0"/>
                            <a:ea typeface="Times New Roman" panose="02020603050405020304" pitchFamily="18" charset="0"/>
                          </a:rPr>
                          <m:t>)</m:t>
                        </m:r>
                      </m:sub>
                      <m:sup>
                        <m:r>
                          <a:rPr lang="en-IN" sz="2200">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Proton affinity of B = -</a:t>
                </a:r>
                <a14:m>
                  <m:oMath xmlns:m="http://schemas.openxmlformats.org/officeDocument/2006/math">
                    <m:r>
                      <m:rPr>
                        <m:sty m:val="p"/>
                      </m:rPr>
                      <a:rPr lang="en-IN" sz="2200" baseline="-25000">
                        <a:solidFill>
                          <a:srgbClr val="000000"/>
                        </a:solidFill>
                        <a:effectLst/>
                        <a:latin typeface="Cambria Math" panose="02040503050406030204" pitchFamily="18" charset="0"/>
                        <a:ea typeface="Times New Roman" panose="02020603050405020304" pitchFamily="18" charset="0"/>
                      </a:rPr>
                      <m:t>Δ</m:t>
                    </m:r>
                  </m:oMath>
                </a14:m>
                <a:r>
                  <a:rPr lang="en-IN" sz="2200" dirty="0">
                    <a:solidFill>
                      <a:srgbClr val="000000"/>
                    </a:solidFill>
                    <a:effectLst/>
                    <a:latin typeface="Times New Roman" panose="02020603050405020304" pitchFamily="18" charset="0"/>
                    <a:ea typeface="Times New Roman" panose="02020603050405020304" pitchFamily="18" charset="0"/>
                  </a:rPr>
                  <a:t>H</a:t>
                </a:r>
                <a:r>
                  <a:rPr lang="en-IN" sz="2200" baseline="-25000" dirty="0">
                    <a:solidFill>
                      <a:srgbClr val="000000"/>
                    </a:solidFill>
                    <a:effectLst/>
                    <a:latin typeface="Times New Roman" panose="02020603050405020304" pitchFamily="18" charset="0"/>
                    <a:ea typeface="Times New Roman" panose="02020603050405020304" pitchFamily="18" charset="0"/>
                  </a:rPr>
                  <a:t>p</a:t>
                </a:r>
                <a:endParaRPr lang="en-IN" sz="2200" dirty="0">
                  <a:effectLst/>
                  <a:latin typeface="Times New Roman" panose="02020603050405020304" pitchFamily="18" charset="0"/>
                  <a:ea typeface="Arial Unicode MS"/>
                </a:endParaRPr>
              </a:p>
              <a:p>
                <a:pPr algn="just">
                  <a:lnSpc>
                    <a:spcPct val="107000"/>
                  </a:lnSpc>
                  <a:spcAft>
                    <a:spcPts val="800"/>
                  </a:spcAft>
                </a:pPr>
                <a14:m>
                  <m:oMath xmlns:m="http://schemas.openxmlformats.org/officeDocument/2006/math">
                    <m:r>
                      <m:rPr>
                        <m:sty m:val="p"/>
                      </m:rPr>
                      <a:rPr lang="en-IN" sz="2200" baseline="-25000">
                        <a:solidFill>
                          <a:srgbClr val="000000"/>
                        </a:solidFill>
                        <a:effectLst/>
                        <a:latin typeface="Cambria Math" panose="02040503050406030204" pitchFamily="18" charset="0"/>
                        <a:ea typeface="Times New Roman" panose="02020603050405020304" pitchFamily="18" charset="0"/>
                      </a:rPr>
                      <m:t>Δ</m:t>
                    </m:r>
                  </m:oMath>
                </a14:m>
                <a:r>
                  <a:rPr lang="en-IN" sz="2200" dirty="0">
                    <a:solidFill>
                      <a:srgbClr val="000000"/>
                    </a:solidFill>
                    <a:effectLst/>
                    <a:latin typeface="Times New Roman" panose="02020603050405020304" pitchFamily="18" charset="0"/>
                    <a:ea typeface="Times New Roman" panose="02020603050405020304" pitchFamily="18" charset="0"/>
                  </a:rPr>
                  <a:t>H</a:t>
                </a:r>
                <a:r>
                  <a:rPr lang="en-IN" sz="2200" baseline="-25000" dirty="0">
                    <a:solidFill>
                      <a:srgbClr val="000000"/>
                    </a:solidFill>
                    <a:effectLst/>
                    <a:latin typeface="Times New Roman" panose="02020603050405020304" pitchFamily="18" charset="0"/>
                    <a:ea typeface="Times New Roman" panose="02020603050405020304" pitchFamily="18" charset="0"/>
                  </a:rPr>
                  <a:t>p</a:t>
                </a:r>
                <a:r>
                  <a:rPr lang="en-IN" sz="2200" dirty="0">
                    <a:solidFill>
                      <a:srgbClr val="000000"/>
                    </a:solidFill>
                    <a:effectLst/>
                    <a:latin typeface="Times New Roman" panose="02020603050405020304" pitchFamily="18" charset="0"/>
                    <a:ea typeface="Times New Roman" panose="02020603050405020304" pitchFamily="18" charset="0"/>
                  </a:rPr>
                  <a:t> can be estimated by constructing a suitable Born-Haber cycle. </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Gas phase acidity focuses on the tendency to donate a proton, while proton affinity focuses on the tendency to accept a proton. Both concepts provide insights into the acid-base properties of compounds in the gas phase and are valuable for understanding chemical reactivity and interactions.</a:t>
                </a:r>
                <a:endParaRPr lang="en-US" sz="1800" b="1" dirty="0">
                  <a:solidFill>
                    <a:srgbClr val="C00000"/>
                  </a:solidFill>
                  <a:effectLst/>
                  <a:latin typeface="Arial Rounded MT Bold" panose="020F0704030504030204" pitchFamily="34" charset="0"/>
                  <a:ea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539098"/>
              </a:xfrm>
              <a:prstGeom prst="rect">
                <a:avLst/>
              </a:prstGeom>
              <a:blipFill>
                <a:blip r:embed="rId2"/>
                <a:stretch>
                  <a:fillRect l="-937" t="-1025" r="-865"/>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1625214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537367"/>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endParaRPr lang="en-US" sz="2800" b="1" dirty="0">
                  <a:solidFill>
                    <a:srgbClr val="C00000"/>
                  </a:solidFill>
                  <a:latin typeface="Arial Rounded MT Bold" panose="020F0704030504030204" pitchFamily="34"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Consider the gas phase reaction: A(g) + :B(g) → A-B(g) </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Drago and Wayland proposed the equation: </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-ΔH (in kJ </a:t>
                </a:r>
                <a14:m>
                  <m:oMath xmlns:m="http://schemas.openxmlformats.org/officeDocument/2006/math">
                    <m:sSup>
                      <m:sSupPr>
                        <m:ctrlPr>
                          <a:rPr lang="en-IN" sz="1800" b="1" i="1">
                            <a:solidFill>
                              <a:srgbClr val="000000"/>
                            </a:solidFill>
                            <a:effectLst/>
                            <a:latin typeface="Cambria Math" panose="02040503050406030204" pitchFamily="18" charset="0"/>
                            <a:ea typeface="Arial Unicode MS"/>
                          </a:rPr>
                        </m:ctrlPr>
                      </m:sSupPr>
                      <m:e>
                        <m:r>
                          <a:rPr lang="en-US" sz="1800" b="1" i="1">
                            <a:solidFill>
                              <a:srgbClr val="000000"/>
                            </a:solidFill>
                            <a:effectLst/>
                            <a:latin typeface="Cambria Math" panose="02040503050406030204" pitchFamily="18" charset="0"/>
                            <a:ea typeface="Arial Unicode MS"/>
                          </a:rPr>
                          <m:t>𝐦𝐨𝐥</m:t>
                        </m:r>
                      </m:e>
                      <m:sup>
                        <m:r>
                          <a:rPr lang="en-US" sz="1800" b="1" i="1">
                            <a:solidFill>
                              <a:srgbClr val="000000"/>
                            </a:solidFill>
                            <a:effectLst/>
                            <a:latin typeface="Cambria Math" panose="02040503050406030204" pitchFamily="18" charset="0"/>
                            <a:ea typeface="Arial Unicode MS"/>
                          </a:rPr>
                          <m:t>−</m:t>
                        </m:r>
                        <m:r>
                          <a:rPr lang="en-US" sz="1800" b="1" i="1">
                            <a:solidFill>
                              <a:srgbClr val="000000"/>
                            </a:solidFill>
                            <a:effectLst/>
                            <a:latin typeface="Cambria Math" panose="02040503050406030204" pitchFamily="18" charset="0"/>
                            <a:ea typeface="Arial Unicode MS"/>
                          </a:rPr>
                          <m:t>𝟏</m:t>
                        </m:r>
                      </m:sup>
                    </m:sSup>
                  </m:oMath>
                </a14:m>
                <a:r>
                  <a:rPr lang="en-US" sz="1800" b="1" dirty="0">
                    <a:solidFill>
                      <a:srgbClr val="000000"/>
                    </a:solidFill>
                    <a:effectLst/>
                    <a:latin typeface="Times New Roman" panose="02020603050405020304" pitchFamily="18" charset="0"/>
                    <a:ea typeface="Arial Unicode MS"/>
                  </a:rPr>
                  <a:t>) = 4.184 (</a:t>
                </a:r>
                <a:r>
                  <a:rPr lang="en-US" sz="1800" b="1" dirty="0" err="1">
                    <a:solidFill>
                      <a:srgbClr val="000000"/>
                    </a:solidFill>
                    <a:effectLst/>
                    <a:latin typeface="Times New Roman" panose="02020603050405020304" pitchFamily="18" charset="0"/>
                    <a:ea typeface="Arial Unicode MS"/>
                  </a:rPr>
                  <a:t>E</a:t>
                </a:r>
                <a:r>
                  <a:rPr lang="en-US" sz="1800" b="1" baseline="-25000" dirty="0" err="1">
                    <a:solidFill>
                      <a:srgbClr val="000000"/>
                    </a:solidFill>
                    <a:effectLst/>
                    <a:latin typeface="Times New Roman" panose="02020603050405020304" pitchFamily="18" charset="0"/>
                    <a:ea typeface="Arial Unicode MS"/>
                  </a:rPr>
                  <a:t>a</a:t>
                </a:r>
                <a:r>
                  <a:rPr lang="en-US" sz="1800" b="1" dirty="0" err="1">
                    <a:solidFill>
                      <a:srgbClr val="000000"/>
                    </a:solidFill>
                    <a:effectLst/>
                    <a:latin typeface="Times New Roman" panose="02020603050405020304" pitchFamily="18" charset="0"/>
                    <a:ea typeface="Arial Unicode MS"/>
                  </a:rPr>
                  <a:t>E</a:t>
                </a:r>
                <a:r>
                  <a:rPr lang="en-US" sz="1800" b="1" baseline="-25000" dirty="0" err="1">
                    <a:solidFill>
                      <a:srgbClr val="000000"/>
                    </a:solidFill>
                    <a:effectLst/>
                    <a:latin typeface="Times New Roman" panose="02020603050405020304" pitchFamily="18" charset="0"/>
                    <a:ea typeface="Arial Unicode MS"/>
                  </a:rPr>
                  <a:t>b</a:t>
                </a:r>
                <a:r>
                  <a:rPr lang="en-US" sz="1800" b="1" dirty="0">
                    <a:solidFill>
                      <a:srgbClr val="000000"/>
                    </a:solidFill>
                    <a:effectLst/>
                    <a:latin typeface="Times New Roman" panose="02020603050405020304" pitchFamily="18" charset="0"/>
                    <a:ea typeface="Arial Unicode MS"/>
                  </a:rPr>
                  <a:t> + </a:t>
                </a:r>
                <a:r>
                  <a:rPr lang="en-US" sz="1800" b="1" dirty="0" err="1">
                    <a:solidFill>
                      <a:srgbClr val="000000"/>
                    </a:solidFill>
                    <a:effectLst/>
                    <a:latin typeface="Times New Roman" panose="02020603050405020304" pitchFamily="18" charset="0"/>
                    <a:ea typeface="Arial Unicode MS"/>
                  </a:rPr>
                  <a:t>C</a:t>
                </a:r>
                <a:r>
                  <a:rPr lang="en-US" sz="1800" b="1" baseline="-25000" dirty="0" err="1">
                    <a:solidFill>
                      <a:srgbClr val="000000"/>
                    </a:solidFill>
                    <a:effectLst/>
                    <a:latin typeface="Times New Roman" panose="02020603050405020304" pitchFamily="18" charset="0"/>
                    <a:ea typeface="Arial Unicode MS"/>
                  </a:rPr>
                  <a:t>a</a:t>
                </a:r>
                <a:r>
                  <a:rPr lang="en-US" sz="1800" b="1" dirty="0" err="1">
                    <a:solidFill>
                      <a:srgbClr val="000000"/>
                    </a:solidFill>
                    <a:effectLst/>
                    <a:latin typeface="Times New Roman" panose="02020603050405020304" pitchFamily="18" charset="0"/>
                    <a:ea typeface="Arial Unicode MS"/>
                  </a:rPr>
                  <a:t>C</a:t>
                </a:r>
                <a:r>
                  <a:rPr lang="en-US" sz="1800" b="1" baseline="-25000" dirty="0" err="1">
                    <a:solidFill>
                      <a:srgbClr val="000000"/>
                    </a:solidFill>
                    <a:effectLst/>
                    <a:latin typeface="Times New Roman" panose="02020603050405020304" pitchFamily="18" charset="0"/>
                    <a:ea typeface="Arial Unicode MS"/>
                  </a:rPr>
                  <a:t>b</a:t>
                </a:r>
                <a:r>
                  <a:rPr lang="en-US" sz="1800" b="1" dirty="0">
                    <a:solidFill>
                      <a:srgbClr val="000000"/>
                    </a:solidFill>
                    <a:effectLst/>
                    <a:latin typeface="Times New Roman" panose="02020603050405020304" pitchFamily="18" charset="0"/>
                    <a:ea typeface="Arial Unicode MS"/>
                  </a:rPr>
                  <a:t>), (in gas phase or inert solvent).…1</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where, </a:t>
                </a:r>
                <a:r>
                  <a:rPr lang="en-US" sz="1800" dirty="0" err="1">
                    <a:solidFill>
                      <a:srgbClr val="000000"/>
                    </a:solidFill>
                    <a:effectLst/>
                    <a:latin typeface="Times New Roman" panose="02020603050405020304" pitchFamily="18" charset="0"/>
                    <a:ea typeface="Arial Unicode MS"/>
                  </a:rPr>
                  <a:t>E</a:t>
                </a:r>
                <a:r>
                  <a:rPr lang="en-US" sz="1800" baseline="-25000" dirty="0" err="1">
                    <a:solidFill>
                      <a:srgbClr val="000000"/>
                    </a:solidFill>
                    <a:effectLst/>
                    <a:latin typeface="Times New Roman" panose="02020603050405020304" pitchFamily="18" charset="0"/>
                    <a:ea typeface="Arial Unicode MS"/>
                  </a:rPr>
                  <a:t>a</a:t>
                </a:r>
                <a:r>
                  <a:rPr lang="en-US" sz="1800" dirty="0" err="1">
                    <a:solidFill>
                      <a:srgbClr val="000000"/>
                    </a:solidFill>
                    <a:effectLst/>
                    <a:latin typeface="Times New Roman" panose="02020603050405020304" pitchFamily="18" charset="0"/>
                    <a:ea typeface="Arial Unicode MS"/>
                  </a:rPr>
                  <a:t>E</a:t>
                </a:r>
                <a:r>
                  <a:rPr lang="en-US" sz="1800" baseline="-25000" dirty="0" err="1">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 electrostatic contribution, </a:t>
                </a:r>
                <a:r>
                  <a:rPr lang="en-US" sz="1800" dirty="0" err="1">
                    <a:solidFill>
                      <a:srgbClr val="000000"/>
                    </a:solidFill>
                    <a:effectLst/>
                    <a:latin typeface="Times New Roman" panose="02020603050405020304" pitchFamily="18" charset="0"/>
                    <a:ea typeface="Arial Unicode MS"/>
                  </a:rPr>
                  <a:t>C</a:t>
                </a:r>
                <a:r>
                  <a:rPr lang="en-US" sz="1800" baseline="-25000" dirty="0" err="1">
                    <a:solidFill>
                      <a:srgbClr val="000000"/>
                    </a:solidFill>
                    <a:effectLst/>
                    <a:latin typeface="Times New Roman" panose="02020603050405020304" pitchFamily="18" charset="0"/>
                    <a:ea typeface="Arial Unicode MS"/>
                  </a:rPr>
                  <a:t>a</a:t>
                </a:r>
                <a:r>
                  <a:rPr lang="en-US" sz="1800" dirty="0" err="1">
                    <a:solidFill>
                      <a:srgbClr val="000000"/>
                    </a:solidFill>
                    <a:effectLst/>
                    <a:latin typeface="Times New Roman" panose="02020603050405020304" pitchFamily="18" charset="0"/>
                    <a:ea typeface="Arial Unicode MS"/>
                  </a:rPr>
                  <a:t>C</a:t>
                </a:r>
                <a:r>
                  <a:rPr lang="en-US" sz="1800" baseline="-25000" dirty="0" err="1">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 covalent contribution, ΔH enthalpy of formation of the adduct </a:t>
                </a:r>
                <a:r>
                  <a:rPr lang="en-US" sz="1800" b="1" dirty="0">
                    <a:solidFill>
                      <a:srgbClr val="000000"/>
                    </a:solidFill>
                    <a:effectLst/>
                    <a:latin typeface="Times New Roman" panose="02020603050405020304" pitchFamily="18" charset="0"/>
                    <a:ea typeface="Arial Unicode MS"/>
                  </a:rPr>
                  <a:t>in gas phase</a:t>
                </a:r>
                <a:r>
                  <a:rPr lang="en-US" sz="1800" dirty="0">
                    <a:solidFill>
                      <a:srgbClr val="000000"/>
                    </a:solidFill>
                    <a:effectLst/>
                    <a:latin typeface="Times New Roman" panose="02020603050405020304" pitchFamily="18" charset="0"/>
                    <a:ea typeface="Arial Unicode MS"/>
                  </a:rPr>
                  <a:t> (i.e. </a:t>
                </a:r>
                <a:r>
                  <a:rPr lang="en-US" sz="1800" b="1" dirty="0">
                    <a:solidFill>
                      <a:srgbClr val="000000"/>
                    </a:solidFill>
                    <a:effectLst/>
                    <a:latin typeface="Times New Roman" panose="02020603050405020304" pitchFamily="18" charset="0"/>
                    <a:ea typeface="Arial Unicode MS"/>
                  </a:rPr>
                  <a:t>no contribution of lattice or solvation energy</a:t>
                </a:r>
                <a:r>
                  <a:rPr lang="en-US" sz="1800" dirty="0">
                    <a:solidFill>
                      <a:srgbClr val="000000"/>
                    </a:solidFill>
                    <a:effectLst/>
                    <a:latin typeface="Times New Roman" panose="02020603050405020304" pitchFamily="18" charset="0"/>
                    <a:ea typeface="Arial Unicode MS"/>
                  </a:rPr>
                  <a:t>), E parameters measure the electrostatic interaction while C parameters characterize the covalent interaction. The subscripts a and b stand for the acid and base respectively</a:t>
                </a:r>
                <a:r>
                  <a:rPr lang="en-US" sz="1800" dirty="0">
                    <a:solidFill>
                      <a:srgbClr val="000000"/>
                    </a:solidFill>
                    <a:effectLst/>
                    <a:highlight>
                      <a:srgbClr val="FFFFFF"/>
                    </a:highlight>
                    <a:latin typeface="Times New Roman" panose="02020603050405020304" pitchFamily="18" charset="0"/>
                    <a:ea typeface="Arial Unicode MS"/>
                  </a:rPr>
                  <a:t>. The parameters E and C were determined based on references. For the reference acid I</a:t>
                </a:r>
                <a:r>
                  <a:rPr lang="en-US" sz="1800" baseline="-25000" dirty="0">
                    <a:solidFill>
                      <a:srgbClr val="000000"/>
                    </a:solidFill>
                    <a:effectLst/>
                    <a:highlight>
                      <a:srgbClr val="FFFFFF"/>
                    </a:highlight>
                    <a:latin typeface="Times New Roman" panose="02020603050405020304" pitchFamily="18" charset="0"/>
                    <a:ea typeface="Arial Unicode MS"/>
                  </a:rPr>
                  <a:t>2</a:t>
                </a:r>
                <a:r>
                  <a:rPr lang="en-US" sz="1800" dirty="0">
                    <a:solidFill>
                      <a:srgbClr val="000000"/>
                    </a:solidFill>
                    <a:effectLst/>
                    <a:highlight>
                      <a:srgbClr val="FFFFFF"/>
                    </a:highlight>
                    <a:latin typeface="Times New Roman" panose="02020603050405020304" pitchFamily="18" charset="0"/>
                    <a:ea typeface="Arial Unicode MS"/>
                  </a:rPr>
                  <a:t>, </a:t>
                </a:r>
                <a:r>
                  <a:rPr lang="en-US" sz="1800" dirty="0" err="1">
                    <a:solidFill>
                      <a:srgbClr val="000000"/>
                    </a:solidFill>
                    <a:effectLst/>
                    <a:highlight>
                      <a:srgbClr val="FFFFFF"/>
                    </a:highlight>
                    <a:latin typeface="Times New Roman" panose="02020603050405020304" pitchFamily="18" charset="0"/>
                    <a:ea typeface="Arial Unicode MS"/>
                  </a:rPr>
                  <a:t>Ea</a:t>
                </a:r>
                <a:r>
                  <a:rPr lang="en-US" sz="1800" dirty="0">
                    <a:solidFill>
                      <a:srgbClr val="000000"/>
                    </a:solidFill>
                    <a:effectLst/>
                    <a:highlight>
                      <a:srgbClr val="FFFFFF"/>
                    </a:highlight>
                    <a:latin typeface="Times New Roman" panose="02020603050405020304" pitchFamily="18" charset="0"/>
                    <a:ea typeface="Arial Unicode MS"/>
                  </a:rPr>
                  <a:t> = Ca = 1.0 were chosen arbitrarily, assuming that both the covalent and electrostatic interactions are equally significant for I</a:t>
                </a:r>
                <a:r>
                  <a:rPr lang="en-US" sz="1800" baseline="-25000" dirty="0">
                    <a:solidFill>
                      <a:srgbClr val="000000"/>
                    </a:solidFill>
                    <a:effectLst/>
                    <a:highlight>
                      <a:srgbClr val="FFFFFF"/>
                    </a:highlight>
                    <a:latin typeface="Times New Roman" panose="02020603050405020304" pitchFamily="18" charset="0"/>
                    <a:ea typeface="Arial Unicode MS"/>
                  </a:rPr>
                  <a:t>2</a:t>
                </a:r>
                <a:r>
                  <a:rPr lang="en-US" sz="1800" dirty="0">
                    <a:solidFill>
                      <a:srgbClr val="000000"/>
                    </a:solidFill>
                    <a:effectLst/>
                    <a:highlight>
                      <a:srgbClr val="FFFFFF"/>
                    </a:highlight>
                    <a:latin typeface="Times New Roman" panose="02020603050405020304" pitchFamily="18" charset="0"/>
                    <a:ea typeface="Arial Unicode MS"/>
                  </a:rPr>
                  <a:t>. As for the base parameters, </a:t>
                </a:r>
                <a:r>
                  <a:rPr lang="en-US" sz="1800" dirty="0" err="1">
                    <a:solidFill>
                      <a:srgbClr val="000000"/>
                    </a:solidFill>
                    <a:effectLst/>
                    <a:highlight>
                      <a:srgbClr val="FFFFFF"/>
                    </a:highlight>
                    <a:latin typeface="Times New Roman" panose="02020603050405020304" pitchFamily="18" charset="0"/>
                    <a:ea typeface="Arial Unicode MS"/>
                  </a:rPr>
                  <a:t>diethylsulphide</a:t>
                </a:r>
                <a:r>
                  <a:rPr lang="en-US" sz="1800" dirty="0">
                    <a:solidFill>
                      <a:srgbClr val="000000"/>
                    </a:solidFill>
                    <a:effectLst/>
                    <a:highlight>
                      <a:srgbClr val="FFFFFF"/>
                    </a:highlight>
                    <a:latin typeface="Times New Roman" panose="02020603050405020304" pitchFamily="18" charset="0"/>
                    <a:ea typeface="Arial Unicode MS"/>
                  </a:rPr>
                  <a:t> (C</a:t>
                </a:r>
                <a:r>
                  <a:rPr lang="en-US" sz="1800" baseline="-25000" dirty="0">
                    <a:solidFill>
                      <a:srgbClr val="000000"/>
                    </a:solidFill>
                    <a:effectLst/>
                    <a:highlight>
                      <a:srgbClr val="FFFFFF"/>
                    </a:highlight>
                    <a:latin typeface="Times New Roman" panose="02020603050405020304" pitchFamily="18" charset="0"/>
                    <a:ea typeface="Arial Unicode MS"/>
                  </a:rPr>
                  <a:t>B</a:t>
                </a:r>
                <a:r>
                  <a:rPr lang="en-US" sz="1800" dirty="0">
                    <a:solidFill>
                      <a:srgbClr val="000000"/>
                    </a:solidFill>
                    <a:effectLst/>
                    <a:highlight>
                      <a:srgbClr val="FFFFFF"/>
                    </a:highlight>
                    <a:latin typeface="Times New Roman" panose="02020603050405020304" pitchFamily="18" charset="0"/>
                    <a:ea typeface="Arial Unicode MS"/>
                  </a:rPr>
                  <a:t> = 7.40) and dimethylacetamide (E</a:t>
                </a:r>
                <a:r>
                  <a:rPr lang="en-US" sz="1800" baseline="-25000" dirty="0">
                    <a:solidFill>
                      <a:srgbClr val="000000"/>
                    </a:solidFill>
                    <a:effectLst/>
                    <a:highlight>
                      <a:srgbClr val="FFFFFF"/>
                    </a:highlight>
                    <a:latin typeface="Times New Roman" panose="02020603050405020304" pitchFamily="18" charset="0"/>
                    <a:ea typeface="Arial Unicode MS"/>
                  </a:rPr>
                  <a:t>B</a:t>
                </a:r>
                <a:r>
                  <a:rPr lang="en-US" sz="1800" dirty="0">
                    <a:solidFill>
                      <a:srgbClr val="000000"/>
                    </a:solidFill>
                    <a:effectLst/>
                    <a:highlight>
                      <a:srgbClr val="FFFFFF"/>
                    </a:highlight>
                    <a:latin typeface="Times New Roman" panose="02020603050405020304" pitchFamily="18" charset="0"/>
                    <a:ea typeface="Arial Unicode MS"/>
                  </a:rPr>
                  <a:t> = 1.32) were arbitrarily selected.</a:t>
                </a:r>
              </a:p>
              <a:p>
                <a:pPr indent="228600" algn="just">
                  <a:lnSpc>
                    <a:spcPct val="107000"/>
                  </a:lnSpc>
                  <a:spcAft>
                    <a:spcPts val="800"/>
                  </a:spcAft>
                </a:pPr>
                <a:endParaRPr lang="en-US" sz="800" b="1" dirty="0">
                  <a:solidFill>
                    <a:srgbClr val="000000"/>
                  </a:solidFill>
                  <a:highlight>
                    <a:srgbClr val="FFFFFF"/>
                  </a:highlight>
                  <a:latin typeface="Times New Roman" panose="02020603050405020304" pitchFamily="18" charset="0"/>
                  <a:ea typeface="Arial Unicode MS"/>
                </a:endParaRPr>
              </a:p>
              <a:p>
                <a:pPr indent="228600" algn="just">
                  <a:lnSpc>
                    <a:spcPct val="107000"/>
                  </a:lnSpc>
                  <a:spcAft>
                    <a:spcPts val="800"/>
                  </a:spcAft>
                </a:pPr>
                <a:r>
                  <a:rPr lang="en-US" b="1" dirty="0">
                    <a:solidFill>
                      <a:srgbClr val="000000"/>
                    </a:solidFill>
                    <a:highlight>
                      <a:srgbClr val="FFFFFF"/>
                    </a:highlight>
                    <a:latin typeface="Times New Roman" panose="02020603050405020304" pitchFamily="18" charset="0"/>
                    <a:ea typeface="Arial Unicode MS"/>
                  </a:rPr>
                  <a:t>Modified</a:t>
                </a:r>
                <a:r>
                  <a:rPr lang="en-US" dirty="0">
                    <a:solidFill>
                      <a:srgbClr val="000000"/>
                    </a:solidFill>
                    <a:highlight>
                      <a:srgbClr val="FFFFFF"/>
                    </a:highligh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Drago and Wayland proposed the equation: </a:t>
                </a:r>
                <a:endParaRPr lang="en-US" sz="1800" dirty="0">
                  <a:solidFill>
                    <a:srgbClr val="000000"/>
                  </a:solidFill>
                  <a:effectLst/>
                  <a:highlight>
                    <a:srgbClr val="FFFFFF"/>
                  </a:highlight>
                  <a:latin typeface="Times New Roman" panose="02020603050405020304" pitchFamily="18" charset="0"/>
                  <a:ea typeface="Arial Unicode MS"/>
                </a:endParaRPr>
              </a:p>
              <a:p>
                <a:pPr indent="228600" algn="just">
                  <a:lnSpc>
                    <a:spcPct val="107000"/>
                  </a:lnSpc>
                  <a:spcAft>
                    <a:spcPts val="800"/>
                  </a:spcAft>
                </a:pPr>
                <a:r>
                  <a:rPr lang="en-IN" sz="1800" b="1" dirty="0">
                    <a:solidFill>
                      <a:srgbClr val="000000"/>
                    </a:solidFill>
                    <a:effectLst/>
                    <a:latin typeface="Times New Roman" panose="02020603050405020304" pitchFamily="18" charset="0"/>
                    <a:ea typeface="Arial Unicode MS"/>
                  </a:rPr>
                  <a:t>-</a:t>
                </a:r>
                <a:r>
                  <a:rPr lang="en-US" sz="1800" b="1" dirty="0">
                    <a:solidFill>
                      <a:srgbClr val="000000"/>
                    </a:solidFill>
                    <a:effectLst/>
                    <a:latin typeface="Times New Roman" panose="02020603050405020304" pitchFamily="18" charset="0"/>
                    <a:ea typeface="Arial Unicode MS"/>
                  </a:rPr>
                  <a:t>Δ</a:t>
                </a:r>
                <a:r>
                  <a:rPr lang="en-IN" sz="1800" b="1" dirty="0">
                    <a:solidFill>
                      <a:srgbClr val="000000"/>
                    </a:solidFill>
                    <a:effectLst/>
                    <a:latin typeface="Times New Roman" panose="02020603050405020304" pitchFamily="18" charset="0"/>
                    <a:ea typeface="Arial Unicode MS"/>
                  </a:rPr>
                  <a:t>H (in kJ </a:t>
                </a:r>
                <a14:m>
                  <m:oMath xmlns:m="http://schemas.openxmlformats.org/officeDocument/2006/math">
                    <m:sSup>
                      <m:sSupPr>
                        <m:ctrlPr>
                          <a:rPr lang="en-IN" sz="1800" b="1" i="1">
                            <a:solidFill>
                              <a:srgbClr val="000000"/>
                            </a:solidFill>
                            <a:effectLst/>
                            <a:latin typeface="Cambria Math" panose="02040503050406030204" pitchFamily="18" charset="0"/>
                            <a:ea typeface="Arial Unicode MS"/>
                          </a:rPr>
                        </m:ctrlPr>
                      </m:sSupPr>
                      <m:e>
                        <m:r>
                          <a:rPr lang="en-US" sz="1800" b="1" i="1">
                            <a:solidFill>
                              <a:srgbClr val="000000"/>
                            </a:solidFill>
                            <a:effectLst/>
                            <a:latin typeface="Cambria Math" panose="02040503050406030204" pitchFamily="18" charset="0"/>
                            <a:ea typeface="Arial Unicode MS"/>
                          </a:rPr>
                          <m:t>𝐦𝐨𝐥</m:t>
                        </m:r>
                      </m:e>
                      <m:sup>
                        <m:r>
                          <a:rPr lang="en-US" sz="1800" b="1" i="1">
                            <a:solidFill>
                              <a:srgbClr val="000000"/>
                            </a:solidFill>
                            <a:effectLst/>
                            <a:latin typeface="Cambria Math" panose="02040503050406030204" pitchFamily="18" charset="0"/>
                            <a:ea typeface="Arial Unicode MS"/>
                          </a:rPr>
                          <m:t>−</m:t>
                        </m:r>
                        <m:r>
                          <a:rPr lang="en-US" sz="1800" b="1" i="1">
                            <a:solidFill>
                              <a:srgbClr val="000000"/>
                            </a:solidFill>
                            <a:effectLst/>
                            <a:latin typeface="Cambria Math" panose="02040503050406030204" pitchFamily="18" charset="0"/>
                            <a:ea typeface="Arial Unicode MS"/>
                          </a:rPr>
                          <m:t>𝟏</m:t>
                        </m:r>
                      </m:sup>
                    </m:sSup>
                  </m:oMath>
                </a14:m>
                <a:r>
                  <a:rPr lang="en-IN" sz="1800" b="1" dirty="0">
                    <a:solidFill>
                      <a:srgbClr val="000000"/>
                    </a:solidFill>
                    <a:effectLst/>
                    <a:latin typeface="Times New Roman" panose="02020603050405020304" pitchFamily="18" charset="0"/>
                    <a:ea typeface="Arial Unicode MS"/>
                  </a:rPr>
                  <a:t>) = 4.184(E</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E</a:t>
                </a:r>
                <a:r>
                  <a:rPr lang="en-IN" sz="1800" b="1" baseline="-25000" dirty="0">
                    <a:solidFill>
                      <a:srgbClr val="000000"/>
                    </a:solidFill>
                    <a:effectLst/>
                    <a:latin typeface="Times New Roman" panose="02020603050405020304" pitchFamily="18" charset="0"/>
                    <a:ea typeface="Arial Unicode MS"/>
                  </a:rPr>
                  <a:t>B</a:t>
                </a:r>
                <a:r>
                  <a:rPr lang="en-IN" sz="1800" b="1" dirty="0">
                    <a:solidFill>
                      <a:srgbClr val="000000"/>
                    </a:solidFill>
                    <a:effectLst/>
                    <a:latin typeface="Times New Roman" panose="02020603050405020304" pitchFamily="18" charset="0"/>
                    <a:ea typeface="Arial Unicode MS"/>
                  </a:rPr>
                  <a:t> + C</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C</a:t>
                </a:r>
                <a:r>
                  <a:rPr lang="en-IN" sz="1800" b="1" baseline="-25000" dirty="0">
                    <a:solidFill>
                      <a:srgbClr val="000000"/>
                    </a:solidFill>
                    <a:effectLst/>
                    <a:latin typeface="Times New Roman" panose="02020603050405020304" pitchFamily="18" charset="0"/>
                    <a:ea typeface="Arial Unicode MS"/>
                  </a:rPr>
                  <a:t>B </a:t>
                </a:r>
                <a:r>
                  <a:rPr lang="en-IN" sz="1800" b="1" dirty="0">
                    <a:solidFill>
                      <a:srgbClr val="000000"/>
                    </a:solidFill>
                    <a:effectLst/>
                    <a:latin typeface="Times New Roman" panose="02020603050405020304" pitchFamily="18" charset="0"/>
                    <a:ea typeface="Arial Unicode MS"/>
                  </a:rPr>
                  <a:t>+ R</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T</a:t>
                </a:r>
                <a:r>
                  <a:rPr lang="en-IN" sz="1800" b="1" baseline="-25000" dirty="0">
                    <a:solidFill>
                      <a:srgbClr val="000000"/>
                    </a:solidFill>
                    <a:effectLst/>
                    <a:latin typeface="Times New Roman" panose="02020603050405020304" pitchFamily="18" charset="0"/>
                    <a:ea typeface="Arial Unicode MS"/>
                  </a:rPr>
                  <a:t>B</a:t>
                </a:r>
                <a:r>
                  <a:rPr lang="en-IN" sz="1800" b="1" dirty="0">
                    <a:solidFill>
                      <a:srgbClr val="000000"/>
                    </a:solidFill>
                    <a:effectLst/>
                    <a:latin typeface="Times New Roman" panose="02020603050405020304" pitchFamily="18" charset="0"/>
                    <a:ea typeface="Arial Unicode MS"/>
                  </a:rPr>
                  <a:t>)  …………………… ….2</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T</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stands for the charge transfer from the base and R</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stands for receptance of charge by the acid. The R and T parameters are comparatively less significant for the neutral species. The parameters of the base participating in the adduct formation are E</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C</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and T</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whereas the parameters of the acid are E</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C</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and R</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a:t>
                </a:r>
                <a:endParaRPr lang="en-IN" sz="1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537367"/>
              </a:xfrm>
              <a:prstGeom prst="rect">
                <a:avLst/>
              </a:prstGeom>
              <a:blipFill>
                <a:blip r:embed="rId2"/>
                <a:stretch>
                  <a:fillRect l="-576" t="-1025" r="-1225" b="-466"/>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62310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1" descr="17p507b"/>
          <p:cNvPicPr>
            <a:picLocks noChangeAspect="1" noChangeArrowheads="1"/>
          </p:cNvPicPr>
          <p:nvPr/>
        </p:nvPicPr>
        <p:blipFill>
          <a:blip r:embed="rId3"/>
          <a:srcRect b="8549"/>
          <a:stretch>
            <a:fillRect/>
          </a:stretch>
        </p:blipFill>
        <p:spPr bwMode="auto">
          <a:xfrm>
            <a:off x="179387" y="1066800"/>
            <a:ext cx="8964613" cy="1681162"/>
          </a:xfrm>
          <a:prstGeom prst="rect">
            <a:avLst/>
          </a:prstGeom>
          <a:noFill/>
          <a:ln w="9525">
            <a:noFill/>
            <a:miter lim="800000"/>
            <a:headEnd/>
            <a:tailEnd/>
          </a:ln>
          <a:effectLst/>
        </p:spPr>
      </p:pic>
      <p:sp>
        <p:nvSpPr>
          <p:cNvPr id="121859" name="Rectangle 3" hidden="1"/>
          <p:cNvSpPr>
            <a:spLocks noGrp="1" noChangeArrowheads="1"/>
          </p:cNvSpPr>
          <p:nvPr>
            <p:ph type="title"/>
          </p:nvPr>
        </p:nvSpPr>
        <p:spPr/>
        <p:txBody>
          <a:bodyPr/>
          <a:lstStyle/>
          <a:p>
            <a:endParaRPr lang="en-US"/>
          </a:p>
        </p:txBody>
      </p:sp>
      <p:sp>
        <p:nvSpPr>
          <p:cNvPr id="121861" name="Text Box 5"/>
          <p:cNvSpPr txBox="1">
            <a:spLocks noChangeArrowheads="1"/>
          </p:cNvSpPr>
          <p:nvPr/>
        </p:nvSpPr>
        <p:spPr bwMode="auto">
          <a:xfrm>
            <a:off x="1880393" y="94917"/>
            <a:ext cx="5562600" cy="579438"/>
          </a:xfrm>
          <a:prstGeom prst="rect">
            <a:avLst/>
          </a:prstGeom>
          <a:noFill/>
          <a:ln w="12700">
            <a:noFill/>
            <a:miter lim="800000"/>
            <a:headEnd type="none" w="sm" len="sm"/>
            <a:tailEnd type="none" w="sm" len="sm"/>
          </a:ln>
          <a:effectLst/>
        </p:spPr>
        <p:txBody>
          <a:bodyPr>
            <a:spAutoFit/>
          </a:bodyPr>
          <a:lstStyle/>
          <a:p>
            <a:pPr algn="r">
              <a:spcBef>
                <a:spcPct val="50000"/>
              </a:spcBef>
            </a:pPr>
            <a:r>
              <a:rPr lang="en-US" sz="3200" b="1" dirty="0">
                <a:solidFill>
                  <a:srgbClr val="C00000"/>
                </a:solidFill>
                <a:latin typeface="Arial" charset="0"/>
                <a:cs typeface="Arial" charset="0"/>
              </a:rPr>
              <a:t>Conjugate Acid-Base Pairs</a:t>
            </a:r>
          </a:p>
        </p:txBody>
      </p:sp>
      <p:pic>
        <p:nvPicPr>
          <p:cNvPr id="2" name="Picture1" descr="1701">
            <a:extLst>
              <a:ext uri="{FF2B5EF4-FFF2-40B4-BE49-F238E27FC236}">
                <a16:creationId xmlns:a16="http://schemas.microsoft.com/office/drawing/2014/main" id="{D14DCD65-7E5D-BBC8-B969-9FCCB8140C2F}"/>
              </a:ext>
            </a:extLst>
          </p:cNvPr>
          <p:cNvPicPr>
            <a:picLocks noChangeAspect="1" noChangeArrowheads="1"/>
          </p:cNvPicPr>
          <p:nvPr/>
        </p:nvPicPr>
        <p:blipFill>
          <a:blip r:embed="rId4"/>
          <a:srcRect b="4565"/>
          <a:stretch>
            <a:fillRect/>
          </a:stretch>
        </p:blipFill>
        <p:spPr bwMode="auto">
          <a:xfrm>
            <a:off x="89693" y="3429000"/>
            <a:ext cx="8964613" cy="2720975"/>
          </a:xfrm>
          <a:prstGeom prst="rect">
            <a:avLst/>
          </a:prstGeom>
          <a:noFill/>
          <a:ln w="9525">
            <a:noFill/>
            <a:miter lim="800000"/>
            <a:headEnd/>
            <a:tailEnd/>
          </a:ln>
          <a:effectLst/>
        </p:spPr>
      </p:pic>
      <p:sp>
        <p:nvSpPr>
          <p:cNvPr id="3" name="Text Box 7">
            <a:extLst>
              <a:ext uri="{FF2B5EF4-FFF2-40B4-BE49-F238E27FC236}">
                <a16:creationId xmlns:a16="http://schemas.microsoft.com/office/drawing/2014/main" id="{503DFE24-26F2-0265-215D-F68CEDD2C4DD}"/>
              </a:ext>
            </a:extLst>
          </p:cNvPr>
          <p:cNvSpPr txBox="1">
            <a:spLocks noChangeArrowheads="1"/>
          </p:cNvSpPr>
          <p:nvPr/>
        </p:nvSpPr>
        <p:spPr bwMode="auto">
          <a:xfrm>
            <a:off x="1371600" y="685800"/>
            <a:ext cx="7467600" cy="40011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b="1" i="1" dirty="0">
                <a:solidFill>
                  <a:srgbClr val="FF0000"/>
                </a:solidFill>
                <a:latin typeface="Arial" charset="0"/>
                <a:cs typeface="Arial" charset="0"/>
              </a:rPr>
              <a:t>Notice that water is both an acid &amp; a base = </a:t>
            </a:r>
            <a:r>
              <a:rPr lang="en-US" sz="2000" b="1" i="1" dirty="0">
                <a:solidFill>
                  <a:srgbClr val="006600"/>
                </a:solidFill>
                <a:latin typeface="Arial" charset="0"/>
                <a:cs typeface="Arial" charset="0"/>
              </a:rPr>
              <a:t>amphoteric</a:t>
            </a:r>
          </a:p>
        </p:txBody>
      </p:sp>
    </p:spTree>
    <p:extLst>
      <p:ext uri="{BB962C8B-B14F-4D97-AF65-F5344CB8AC3E}">
        <p14:creationId xmlns:p14="http://schemas.microsoft.com/office/powerpoint/2010/main" val="3609005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4249112"/>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p>
          <a:p>
            <a:pPr algn="just">
              <a:lnSpc>
                <a:spcPct val="107000"/>
              </a:lnSpc>
              <a:spcAft>
                <a:spcPts val="800"/>
              </a:spcAft>
            </a:pPr>
            <a:r>
              <a:rPr lang="en-US" sz="1800" kern="0" dirty="0">
                <a:solidFill>
                  <a:srgbClr val="000000"/>
                </a:solidFill>
                <a:effectLst/>
                <a:latin typeface="Times New Roman" panose="02020603050405020304" pitchFamily="18" charset="0"/>
                <a:ea typeface="Arial Unicode MS"/>
              </a:rPr>
              <a:t>In an acid-base reaction, the covalent and ionic contributions towards the stability of the adduct are expressed by this equation. Both the electrostatic and covalent interactions are at work in the adduct.  </a:t>
            </a:r>
            <a:r>
              <a:rPr lang="en-US" sz="1800" b="1" kern="0" dirty="0">
                <a:solidFill>
                  <a:srgbClr val="000000"/>
                </a:solidFill>
                <a:effectLst/>
                <a:latin typeface="Times New Roman" panose="02020603050405020304" pitchFamily="18" charset="0"/>
                <a:ea typeface="Arial Unicode MS"/>
              </a:rPr>
              <a:t>The stability of an adduct depends on the donor properties of the base and the acceptor properties of the acid involved. </a:t>
            </a:r>
            <a:r>
              <a:rPr lang="en-US" sz="1800" kern="0" dirty="0">
                <a:solidFill>
                  <a:srgbClr val="000000"/>
                </a:solidFill>
                <a:effectLst/>
                <a:latin typeface="Times New Roman" panose="02020603050405020304" pitchFamily="18" charset="0"/>
                <a:ea typeface="Arial Unicode MS"/>
              </a:rPr>
              <a:t>Thus, we are to consider these two properties to determine the overall stability of the adduct. Involving the above mentioned two properties of </a:t>
            </a:r>
            <a:r>
              <a:rPr lang="en-US" sz="1800" dirty="0">
                <a:solidFill>
                  <a:srgbClr val="000000"/>
                </a:solidFill>
                <a:effectLst/>
                <a:latin typeface="Times New Roman" panose="02020603050405020304" pitchFamily="18" charset="0"/>
                <a:ea typeface="Arial Unicode MS"/>
              </a:rPr>
              <a:t>acids and bases, Drago and his coworkers first proposed the above equation known as </a:t>
            </a:r>
            <a:r>
              <a:rPr lang="en-US" sz="1800" b="1" dirty="0">
                <a:solidFill>
                  <a:srgbClr val="000000"/>
                </a:solidFill>
                <a:effectLst/>
                <a:latin typeface="Times New Roman" panose="02020603050405020304" pitchFamily="18" charset="0"/>
                <a:ea typeface="Arial Unicode MS"/>
              </a:rPr>
              <a:t>Drago-Wayland Equation.</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If electrostatic interactions are preferred by both components, then an electrostatic interaction stabilizes the adduct.</a:t>
            </a:r>
            <a:r>
              <a:rPr lang="en-US" sz="1800" dirty="0">
                <a:solidFill>
                  <a:srgbClr val="000000"/>
                </a:solidFill>
                <a:effectLs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But if they prefer covalent interaction, they will also get stabilized through the covalent interaction.</a:t>
            </a:r>
            <a:endParaRPr lang="en-IN" sz="1800" dirty="0">
              <a:effectLst/>
              <a:latin typeface="Times New Roman" panose="02020603050405020304" pitchFamily="18" charset="0"/>
              <a:ea typeface="Arial Unicode MS"/>
            </a:endParaRPr>
          </a:p>
          <a:p>
            <a:pPr algn="ctr">
              <a:lnSpc>
                <a:spcPct val="107000"/>
              </a:lnSpc>
              <a:spcAft>
                <a:spcPts val="800"/>
              </a:spcAft>
            </a:pPr>
            <a:endParaRPr lang="en-US" sz="28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21164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4249112"/>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p>
          <a:p>
            <a:pPr algn="just">
              <a:lnSpc>
                <a:spcPct val="107000"/>
              </a:lnSpc>
              <a:spcAft>
                <a:spcPts val="800"/>
              </a:spcAft>
            </a:pPr>
            <a:r>
              <a:rPr lang="en-US" sz="1800" kern="0" dirty="0">
                <a:solidFill>
                  <a:srgbClr val="000000"/>
                </a:solidFill>
                <a:effectLst/>
                <a:latin typeface="Times New Roman" panose="02020603050405020304" pitchFamily="18" charset="0"/>
                <a:ea typeface="Arial Unicode MS"/>
              </a:rPr>
              <a:t>In an acid-base reaction, the covalent and ionic contributions towards the stability of the adduct are expressed by this equation. Both the electrostatic and covalent interactions are at work in the adduct.  </a:t>
            </a:r>
            <a:r>
              <a:rPr lang="en-US" sz="1800" b="1" kern="0" dirty="0">
                <a:solidFill>
                  <a:srgbClr val="000000"/>
                </a:solidFill>
                <a:effectLst/>
                <a:latin typeface="Times New Roman" panose="02020603050405020304" pitchFamily="18" charset="0"/>
                <a:ea typeface="Arial Unicode MS"/>
              </a:rPr>
              <a:t>The stability of an adduct depends on the donor properties of the base and the acceptor properties of the acid involved. </a:t>
            </a:r>
            <a:r>
              <a:rPr lang="en-US" sz="1800" kern="0" dirty="0">
                <a:solidFill>
                  <a:srgbClr val="000000"/>
                </a:solidFill>
                <a:effectLst/>
                <a:latin typeface="Times New Roman" panose="02020603050405020304" pitchFamily="18" charset="0"/>
                <a:ea typeface="Arial Unicode MS"/>
              </a:rPr>
              <a:t>Thus, we are to consider these two properties to determine the overall stability of the adduct. Involving the above mentioned two properties of </a:t>
            </a:r>
            <a:r>
              <a:rPr lang="en-US" sz="1800" dirty="0">
                <a:solidFill>
                  <a:srgbClr val="000000"/>
                </a:solidFill>
                <a:effectLst/>
                <a:latin typeface="Times New Roman" panose="02020603050405020304" pitchFamily="18" charset="0"/>
                <a:ea typeface="Arial Unicode MS"/>
              </a:rPr>
              <a:t>acids and bases, Drago and his coworkers first proposed the above equation known as </a:t>
            </a:r>
            <a:r>
              <a:rPr lang="en-US" sz="1800" b="1" dirty="0">
                <a:solidFill>
                  <a:srgbClr val="000000"/>
                </a:solidFill>
                <a:effectLst/>
                <a:latin typeface="Times New Roman" panose="02020603050405020304" pitchFamily="18" charset="0"/>
                <a:ea typeface="Arial Unicode MS"/>
              </a:rPr>
              <a:t>Drago-Wayland Equation.</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If electrostatic interactions are preferred by both components, then an electrostatic interaction stabilizes the adduct.</a:t>
            </a:r>
            <a:r>
              <a:rPr lang="en-US" sz="1800" dirty="0">
                <a:solidFill>
                  <a:srgbClr val="000000"/>
                </a:solidFill>
                <a:effectLs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But if they prefer covalent interaction, they will also get stabilized through the covalent interaction.</a:t>
            </a:r>
            <a:endParaRPr lang="en-IN" sz="1800" dirty="0">
              <a:effectLst/>
              <a:latin typeface="Times New Roman" panose="02020603050405020304" pitchFamily="18" charset="0"/>
              <a:ea typeface="Arial Unicode MS"/>
            </a:endParaRPr>
          </a:p>
          <a:p>
            <a:pPr algn="ctr">
              <a:lnSpc>
                <a:spcPct val="107000"/>
              </a:lnSpc>
              <a:spcAft>
                <a:spcPts val="800"/>
              </a:spcAft>
            </a:pPr>
            <a:endParaRPr lang="en-US" sz="28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769770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329361"/>
          </a:xfrm>
          <a:prstGeom prst="rect">
            <a:avLst/>
          </a:prstGeom>
          <a:noFill/>
        </p:spPr>
        <p:txBody>
          <a:bodyPr wrap="square">
            <a:spAutoFit/>
          </a:bodyPr>
          <a:lstStyle/>
          <a:p>
            <a:pPr algn="ctr">
              <a:lnSpc>
                <a:spcPct val="107000"/>
              </a:lnSpc>
              <a:spcAft>
                <a:spcPts val="800"/>
              </a:spcAft>
            </a:pPr>
            <a:r>
              <a:rPr lang="en-IN" sz="19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indent="228600" algn="just">
              <a:lnSpc>
                <a:spcPct val="107000"/>
              </a:lnSpc>
              <a:spcAft>
                <a:spcPts val="800"/>
              </a:spcAft>
            </a:pPr>
            <a:r>
              <a:rPr lang="en-IN" sz="1900" kern="0" dirty="0" err="1">
                <a:solidFill>
                  <a:srgbClr val="000000"/>
                </a:solidFill>
                <a:effectLst/>
                <a:latin typeface="Times New Roman" panose="02020603050405020304" pitchFamily="18" charset="0"/>
                <a:ea typeface="Times New Roman" panose="02020603050405020304" pitchFamily="18" charset="0"/>
              </a:rPr>
              <a:t>Superacids</a:t>
            </a:r>
            <a:r>
              <a:rPr lang="en-IN" sz="1900" kern="0" dirty="0">
                <a:solidFill>
                  <a:srgbClr val="000000"/>
                </a:solidFill>
                <a:effectLst/>
                <a:latin typeface="Times New Roman" panose="02020603050405020304" pitchFamily="18" charset="0"/>
                <a:ea typeface="Times New Roman" panose="02020603050405020304" pitchFamily="18" charset="0"/>
              </a:rPr>
              <a:t> are a class of extremely strong acids that exhibit greater acidity than conventional acids like sulfuric acid or hydrochloric acid. In aqueous medium strongest acid is H</a:t>
            </a:r>
            <a:r>
              <a:rPr lang="en-IN" sz="1900" kern="0" baseline="-25000" dirty="0">
                <a:solidFill>
                  <a:srgbClr val="000000"/>
                </a:solidFill>
                <a:effectLst/>
                <a:latin typeface="Times New Roman" panose="02020603050405020304" pitchFamily="18" charset="0"/>
                <a:ea typeface="Times New Roman" panose="02020603050405020304" pitchFamily="18" charset="0"/>
              </a:rPr>
              <a:t>3</a:t>
            </a:r>
            <a:r>
              <a:rPr lang="en-IN" sz="1900" kern="0" dirty="0">
                <a:solidFill>
                  <a:srgbClr val="000000"/>
                </a:solidFill>
                <a:effectLst/>
                <a:latin typeface="Times New Roman" panose="02020603050405020304" pitchFamily="18" charset="0"/>
                <a:ea typeface="Times New Roman" panose="02020603050405020304" pitchFamily="18" charset="0"/>
              </a:rPr>
              <a:t>O</a:t>
            </a:r>
            <a:r>
              <a:rPr lang="en-IN" sz="1900" kern="0" baseline="3000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But super acid is much stronger than it. Therefore, </a:t>
            </a:r>
            <a:r>
              <a:rPr lang="en-IN" sz="1900" kern="0" dirty="0" err="1">
                <a:solidFill>
                  <a:srgbClr val="000000"/>
                </a:solidFill>
                <a:effectLst/>
                <a:latin typeface="Times New Roman" panose="02020603050405020304" pitchFamily="18" charset="0"/>
                <a:ea typeface="Times New Roman" panose="02020603050405020304" pitchFamily="18" charset="0"/>
              </a:rPr>
              <a:t>superacids</a:t>
            </a:r>
            <a:r>
              <a:rPr lang="en-IN" sz="1900" kern="0" dirty="0">
                <a:solidFill>
                  <a:srgbClr val="000000"/>
                </a:solidFill>
                <a:effectLst/>
                <a:latin typeface="Times New Roman" panose="02020603050405020304" pitchFamily="18" charset="0"/>
                <a:ea typeface="Times New Roman" panose="02020603050405020304" pitchFamily="18" charset="0"/>
              </a:rPr>
              <a:t> exist in non-aqueous medium. These acids are characterized by their ability to donate protons (H</a:t>
            </a:r>
            <a:r>
              <a:rPr lang="en-IN" sz="1900" kern="0" baseline="3000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very easily and to a high extent, making them highly corrosive and capable of protonating even weak bases. </a:t>
            </a:r>
            <a:r>
              <a:rPr lang="en-US" sz="1900" kern="0" dirty="0">
                <a:solidFill>
                  <a:srgbClr val="000000"/>
                </a:solidFill>
                <a:effectLst/>
                <a:latin typeface="Times New Roman" panose="02020603050405020304" pitchFamily="18" charset="0"/>
                <a:ea typeface="Arial Unicode MS"/>
              </a:rPr>
              <a:t>The concentration of super </a:t>
            </a:r>
            <a:r>
              <a:rPr lang="en-US" sz="1900" dirty="0">
                <a:solidFill>
                  <a:srgbClr val="000000"/>
                </a:solidFill>
                <a:effectLst/>
                <a:latin typeface="Times New Roman" panose="02020603050405020304" pitchFamily="18" charset="0"/>
                <a:ea typeface="Arial Unicode MS"/>
              </a:rPr>
              <a:t>acids are generally </a:t>
            </a:r>
            <a:r>
              <a:rPr lang="en-IN" sz="1900" dirty="0">
                <a:solidFill>
                  <a:srgbClr val="000000"/>
                </a:solidFill>
                <a:effectLst/>
                <a:latin typeface="Times New Roman" panose="02020603050405020304" pitchFamily="18" charset="0"/>
                <a:ea typeface="Times New Roman" panose="02020603050405020304" pitchFamily="18" charset="0"/>
              </a:rPr>
              <a:t>10</a:t>
            </a:r>
            <a:r>
              <a:rPr lang="en-IN" sz="1900" baseline="30000" dirty="0">
                <a:solidFill>
                  <a:srgbClr val="000000"/>
                </a:solidFill>
                <a:effectLst/>
                <a:latin typeface="Times New Roman" panose="02020603050405020304" pitchFamily="18" charset="0"/>
                <a:ea typeface="Times New Roman" panose="02020603050405020304" pitchFamily="18" charset="0"/>
              </a:rPr>
              <a:t>6</a:t>
            </a:r>
            <a:r>
              <a:rPr lang="en-IN" sz="1900" dirty="0">
                <a:solidFill>
                  <a:srgbClr val="000000"/>
                </a:solidFill>
                <a:effectLst/>
                <a:latin typeface="Times New Roman" panose="02020603050405020304" pitchFamily="18" charset="0"/>
                <a:ea typeface="Times New Roman" panose="02020603050405020304" pitchFamily="18" charset="0"/>
              </a:rPr>
              <a:t> to 10</a:t>
            </a:r>
            <a:r>
              <a:rPr lang="en-IN" sz="1900" baseline="30000" dirty="0">
                <a:solidFill>
                  <a:srgbClr val="000000"/>
                </a:solidFill>
                <a:effectLst/>
                <a:latin typeface="Times New Roman" panose="02020603050405020304" pitchFamily="18" charset="0"/>
                <a:ea typeface="Times New Roman" panose="02020603050405020304" pitchFamily="18" charset="0"/>
              </a:rPr>
              <a:t>10</a:t>
            </a:r>
            <a:r>
              <a:rPr lang="en-IN" sz="1900" dirty="0">
                <a:solidFill>
                  <a:srgbClr val="000000"/>
                </a:solidFill>
                <a:effectLst/>
                <a:latin typeface="Times New Roman" panose="02020603050405020304" pitchFamily="18" charset="0"/>
                <a:ea typeface="Times New Roman" panose="02020603050405020304" pitchFamily="18" charset="0"/>
              </a:rPr>
              <a:t> </a:t>
            </a:r>
            <a:r>
              <a:rPr lang="en-US" sz="1900" dirty="0">
                <a:solidFill>
                  <a:srgbClr val="000000"/>
                </a:solidFill>
                <a:effectLst/>
                <a:latin typeface="Times New Roman" panose="02020603050405020304" pitchFamily="18" charset="0"/>
                <a:ea typeface="Arial Unicode MS"/>
              </a:rPr>
              <a:t>times higher than that of the relatively concentrated (~1 M) aqueous solution containing strong acids such as HCl, </a:t>
            </a:r>
            <a:r>
              <a:rPr lang="en-IN" sz="1900" dirty="0">
                <a:solidFill>
                  <a:srgbClr val="000000"/>
                </a:solidFill>
                <a:effectLst/>
                <a:latin typeface="Times New Roman" panose="02020603050405020304" pitchFamily="18" charset="0"/>
                <a:ea typeface="Times New Roman" panose="02020603050405020304" pitchFamily="18" charset="0"/>
              </a:rPr>
              <a:t>H</a:t>
            </a:r>
            <a:r>
              <a:rPr lang="en-IN" sz="1900" baseline="-25000" dirty="0">
                <a:solidFill>
                  <a:srgbClr val="000000"/>
                </a:solidFill>
                <a:effectLst/>
                <a:latin typeface="Times New Roman" panose="02020603050405020304" pitchFamily="18" charset="0"/>
                <a:ea typeface="Times New Roman" panose="02020603050405020304" pitchFamily="18" charset="0"/>
              </a:rPr>
              <a:t>2</a:t>
            </a:r>
            <a:r>
              <a:rPr lang="en-IN" sz="1900" dirty="0">
                <a:solidFill>
                  <a:srgbClr val="000000"/>
                </a:solidFill>
                <a:effectLst/>
                <a:latin typeface="Times New Roman" panose="02020603050405020304" pitchFamily="18" charset="0"/>
                <a:ea typeface="Times New Roman" panose="02020603050405020304" pitchFamily="18" charset="0"/>
              </a:rPr>
              <a:t>SO</a:t>
            </a:r>
            <a:r>
              <a:rPr lang="en-IN" sz="1900" baseline="-25000" dirty="0">
                <a:solidFill>
                  <a:srgbClr val="000000"/>
                </a:solidFill>
                <a:effectLst/>
                <a:latin typeface="Times New Roman" panose="02020603050405020304" pitchFamily="18" charset="0"/>
                <a:ea typeface="Times New Roman" panose="02020603050405020304" pitchFamily="18" charset="0"/>
              </a:rPr>
              <a:t>4</a:t>
            </a:r>
            <a:r>
              <a:rPr lang="en-US" sz="1900" dirty="0">
                <a:solidFill>
                  <a:srgbClr val="000000"/>
                </a:solidFill>
                <a:effectLst/>
                <a:latin typeface="Times New Roman" panose="02020603050405020304" pitchFamily="18" charset="0"/>
                <a:ea typeface="Arial Unicode MS"/>
              </a:rPr>
              <a:t> etc.</a:t>
            </a:r>
            <a:endParaRPr lang="en-IN" sz="1900" dirty="0">
              <a:effectLst/>
              <a:latin typeface="Times New Roman" panose="02020603050405020304" pitchFamily="18" charset="0"/>
              <a:ea typeface="Arial Unicode MS"/>
            </a:endParaRPr>
          </a:p>
          <a:p>
            <a:pPr algn="just"/>
            <a:r>
              <a:rPr lang="en-IN" sz="1900" kern="0" dirty="0">
                <a:solidFill>
                  <a:srgbClr val="000000"/>
                </a:solidFill>
                <a:effectLst/>
                <a:latin typeface="Times New Roman" panose="02020603050405020304" pitchFamily="18" charset="0"/>
                <a:ea typeface="Times New Roman" panose="02020603050405020304" pitchFamily="18" charset="0"/>
              </a:rPr>
              <a:t>The </a:t>
            </a:r>
            <a:r>
              <a:rPr lang="en-IN" sz="1900" b="1" kern="0" dirty="0">
                <a:solidFill>
                  <a:srgbClr val="000000"/>
                </a:solidFill>
                <a:effectLst/>
                <a:latin typeface="Times New Roman" panose="02020603050405020304" pitchFamily="18" charset="0"/>
                <a:ea typeface="Times New Roman" panose="02020603050405020304" pitchFamily="18" charset="0"/>
              </a:rPr>
              <a:t>strength of a superacid is usually measured using the Hammett acidity function (H</a:t>
            </a:r>
            <a:r>
              <a:rPr lang="en-IN" sz="1900" b="1" kern="0" baseline="-25000" dirty="0">
                <a:solidFill>
                  <a:srgbClr val="000000"/>
                </a:solidFill>
                <a:effectLst/>
                <a:latin typeface="Times New Roman" panose="02020603050405020304" pitchFamily="18" charset="0"/>
                <a:ea typeface="Times New Roman" panose="02020603050405020304" pitchFamily="18" charset="0"/>
              </a:rPr>
              <a:t>0</a:t>
            </a:r>
            <a:r>
              <a:rPr lang="en-IN" sz="1900" b="1" kern="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which provides a scale to compare acid strengths. </a:t>
            </a:r>
            <a:r>
              <a:rPr lang="en-IN" sz="1900" b="1" kern="0" dirty="0">
                <a:solidFill>
                  <a:srgbClr val="000000"/>
                </a:solidFill>
                <a:effectLst/>
                <a:latin typeface="Times New Roman" panose="02020603050405020304" pitchFamily="18" charset="0"/>
                <a:ea typeface="Times New Roman" panose="02020603050405020304" pitchFamily="18" charset="0"/>
              </a:rPr>
              <a:t>George </a:t>
            </a:r>
            <a:r>
              <a:rPr lang="en-IN" sz="1900" b="1" kern="0" dirty="0" err="1">
                <a:solidFill>
                  <a:srgbClr val="000000"/>
                </a:solidFill>
                <a:effectLst/>
                <a:latin typeface="Times New Roman" panose="02020603050405020304" pitchFamily="18" charset="0"/>
                <a:ea typeface="Times New Roman" panose="02020603050405020304" pitchFamily="18" charset="0"/>
              </a:rPr>
              <a:t>Olah</a:t>
            </a:r>
            <a:r>
              <a:rPr lang="en-IN" sz="1900" kern="0" dirty="0">
                <a:solidFill>
                  <a:srgbClr val="000000"/>
                </a:solidFill>
                <a:effectLst/>
                <a:latin typeface="Times New Roman" panose="02020603050405020304" pitchFamily="18" charset="0"/>
                <a:ea typeface="Times New Roman" panose="02020603050405020304" pitchFamily="18" charset="0"/>
              </a:rPr>
              <a:t> first used the term "superacid" in the 1960s. </a:t>
            </a:r>
            <a:r>
              <a:rPr lang="en-IN" sz="1900" dirty="0">
                <a:solidFill>
                  <a:srgbClr val="000000"/>
                </a:solidFill>
                <a:effectLst/>
                <a:latin typeface="Times New Roman" panose="02020603050405020304" pitchFamily="18" charset="0"/>
                <a:ea typeface="Times New Roman" panose="02020603050405020304" pitchFamily="18" charset="0"/>
              </a:rPr>
              <a:t>He discovered that a mixture of anhydrous hydrogen fluoride (HF) and a strong Lewis acid such as antimony pentafluoride (SbF</a:t>
            </a:r>
            <a:r>
              <a:rPr lang="en-IN" sz="1900" baseline="-25000" dirty="0">
                <a:solidFill>
                  <a:srgbClr val="000000"/>
                </a:solidFill>
                <a:effectLst/>
                <a:latin typeface="Times New Roman" panose="02020603050405020304" pitchFamily="18" charset="0"/>
                <a:ea typeface="Times New Roman" panose="02020603050405020304" pitchFamily="18" charset="0"/>
              </a:rPr>
              <a:t>5</a:t>
            </a:r>
            <a:r>
              <a:rPr lang="en-IN" sz="1900" dirty="0">
                <a:solidFill>
                  <a:srgbClr val="000000"/>
                </a:solidFill>
                <a:effectLst/>
                <a:latin typeface="Times New Roman" panose="02020603050405020304" pitchFamily="18" charset="0"/>
                <a:ea typeface="Times New Roman" panose="02020603050405020304" pitchFamily="18" charset="0"/>
              </a:rPr>
              <a:t>) could form a </a:t>
            </a:r>
            <a:r>
              <a:rPr lang="en-IN" sz="1900" dirty="0" err="1">
                <a:solidFill>
                  <a:srgbClr val="000000"/>
                </a:solidFill>
                <a:effectLst/>
                <a:latin typeface="Times New Roman" panose="02020603050405020304" pitchFamily="18" charset="0"/>
                <a:ea typeface="Times New Roman" panose="02020603050405020304" pitchFamily="18" charset="0"/>
              </a:rPr>
              <a:t>superacidic</a:t>
            </a:r>
            <a:r>
              <a:rPr lang="en-IN" sz="1900" dirty="0">
                <a:solidFill>
                  <a:srgbClr val="000000"/>
                </a:solidFill>
                <a:effectLst/>
                <a:latin typeface="Times New Roman" panose="02020603050405020304" pitchFamily="18" charset="0"/>
                <a:ea typeface="Times New Roman" panose="02020603050405020304" pitchFamily="18" charset="0"/>
              </a:rPr>
              <a:t> medium. This mixture, known as "magic acid," is one of the most well-known and widely used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can be synthesized by combining a strong acid with a powerful Lewis acid or a </a:t>
            </a:r>
            <a:r>
              <a:rPr lang="en-IN" sz="1900" dirty="0" err="1">
                <a:solidFill>
                  <a:srgbClr val="000000"/>
                </a:solidFill>
                <a:effectLst/>
                <a:latin typeface="Times New Roman" panose="02020603050405020304" pitchFamily="18" charset="0"/>
                <a:ea typeface="Times New Roman" panose="02020603050405020304" pitchFamily="18" charset="0"/>
              </a:rPr>
              <a:t>superacidic</a:t>
            </a:r>
            <a:r>
              <a:rPr lang="en-IN" sz="1900" dirty="0">
                <a:solidFill>
                  <a:srgbClr val="000000"/>
                </a:solidFill>
                <a:effectLst/>
                <a:latin typeface="Times New Roman" panose="02020603050405020304" pitchFamily="18" charset="0"/>
                <a:ea typeface="Times New Roman" panose="02020603050405020304" pitchFamily="18" charset="0"/>
              </a:rPr>
              <a:t> anion.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have applications in various chemical processes, including organic synthesis, petrochemical refining, and polymerization reactions. Due to their high reactivity and corrosive nature, they require special handling and precautions. Some common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are:</a:t>
            </a:r>
            <a:endParaRPr lang="en-US" sz="19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1446833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433171"/>
              </a:xfrm>
              <a:prstGeom prst="rect">
                <a:avLst/>
              </a:prstGeom>
              <a:noFill/>
            </p:spPr>
            <p:txBody>
              <a:bodyPr wrap="square">
                <a:spAutoFit/>
              </a:bodyPr>
              <a:lstStyle/>
              <a:p>
                <a:pPr algn="ctr">
                  <a:lnSpc>
                    <a:spcPct val="107000"/>
                  </a:lnSpc>
                  <a:spcAft>
                    <a:spcPts val="800"/>
                  </a:spcAft>
                </a:pPr>
                <a:r>
                  <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algn="just">
                  <a:lnSpc>
                    <a:spcPct val="107000"/>
                  </a:lnSpc>
                  <a:spcAft>
                    <a:spcPts val="800"/>
                  </a:spcAft>
                </a:pPr>
                <a:r>
                  <a:rPr lang="en-IN" sz="2200" b="1" kern="0" dirty="0">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1.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Fluoroantimonic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(HSbF</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6</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This is a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superacidic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liquid formed by mixing hydrogen fluoride (HF) which is a Bronsted acid and antimony pentafluoride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which is a powerful Lewis acid. It is one of the strongest known acids. Acidity (measured by H</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of HF increases with the addition of a fluoride acceptor (e.g.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through the reaction</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2HF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 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Sb</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b>
                        <m:r>
                          <a:rPr lang="en-IN" sz="2200">
                            <a:solidFill>
                              <a:srgbClr val="000000"/>
                            </a:solidFill>
                            <a:effectLst/>
                            <a:latin typeface="Cambria Math" panose="02040503050406030204" pitchFamily="18" charset="0"/>
                            <a:ea typeface="Times New Roman" panose="02020603050405020304" pitchFamily="18" charset="0"/>
                          </a:rPr>
                          <m:t>6</m:t>
                        </m:r>
                      </m:sub>
                      <m:sup>
                        <m:r>
                          <a:rPr lang="en-IN" sz="2200" i="1">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2HF+ 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F +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Sb</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b>
                        <m:r>
                          <a:rPr lang="en-IN" sz="2200">
                            <a:solidFill>
                              <a:srgbClr val="000000"/>
                            </a:solidFill>
                            <a:effectLst/>
                            <a:latin typeface="Cambria Math" panose="02040503050406030204" pitchFamily="18" charset="0"/>
                            <a:ea typeface="Times New Roman" panose="02020603050405020304" pitchFamily="18" charset="0"/>
                          </a:rPr>
                          <m:t>6</m:t>
                        </m:r>
                      </m:sub>
                      <m:sup>
                        <m:r>
                          <a:rPr lang="en-IN" sz="2200" i="1">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Other fluoride acceptors like BF</a:t>
                </a:r>
                <a:r>
                  <a:rPr lang="en-IN" sz="2200" baseline="-25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NbF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and TaF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may also participate in the same way. With the addition of a fluoride donor (e.g. </a:t>
                </a:r>
                <a:r>
                  <a:rPr lang="en-IN" sz="2200" dirty="0" err="1">
                    <a:solidFill>
                      <a:srgbClr val="000000"/>
                    </a:solidFill>
                    <a:effectLst/>
                    <a:latin typeface="Times New Roman" panose="02020603050405020304" pitchFamily="18" charset="0"/>
                    <a:ea typeface="Times New Roman" panose="02020603050405020304" pitchFamily="18" charset="0"/>
                  </a:rPr>
                  <a:t>NaF</a:t>
                </a:r>
                <a:r>
                  <a:rPr lang="en-IN" sz="2200" dirty="0">
                    <a:solidFill>
                      <a:srgbClr val="000000"/>
                    </a:solidFill>
                    <a:effectLst/>
                    <a:latin typeface="Times New Roman" panose="02020603050405020304" pitchFamily="18" charset="0"/>
                    <a:ea typeface="Times New Roman" panose="02020603050405020304" pitchFamily="18" charset="0"/>
                  </a:rPr>
                  <a:t>), the acidity of HF decreases. In fact, an external source of </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p>
                        <m:r>
                          <a:rPr lang="en-IN"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disfavours the </a:t>
                </a:r>
                <a:r>
                  <a:rPr lang="en-IN" sz="2200" dirty="0" err="1">
                    <a:solidFill>
                      <a:srgbClr val="000000"/>
                    </a:solidFill>
                    <a:effectLst/>
                    <a:latin typeface="Times New Roman" panose="02020603050405020304" pitchFamily="18" charset="0"/>
                    <a:ea typeface="Times New Roman" panose="02020603050405020304" pitchFamily="18" charset="0"/>
                  </a:rPr>
                  <a:t>autoionisation</a:t>
                </a:r>
                <a:r>
                  <a:rPr lang="en-IN" sz="2200" dirty="0">
                    <a:solidFill>
                      <a:srgbClr val="000000"/>
                    </a:solidFill>
                    <a:effectLst/>
                    <a:latin typeface="Times New Roman" panose="02020603050405020304" pitchFamily="18" charset="0"/>
                    <a:ea typeface="Times New Roman" panose="02020603050405020304" pitchFamily="18" charset="0"/>
                  </a:rPr>
                  <a:t> of HF. </a:t>
                </a:r>
                <a:endParaRPr lang="en-IN" sz="2200" dirty="0">
                  <a:effectLst/>
                  <a:latin typeface="Times New Roman" panose="02020603050405020304" pitchFamily="18" charset="0"/>
                  <a:ea typeface="Arial Unicode MS"/>
                </a:endParaRPr>
              </a:p>
              <a:p>
                <a:pPr lvl="0" algn="just"/>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Triflic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(CF</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SO</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H):</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Triflic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or trifluoromethanesulfonic acid, is an organic superacid with H</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 -15. It is a strong Bronsted acid and is widely used in various chemical reactions and as a catalyst.</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433171"/>
              </a:xfrm>
              <a:prstGeom prst="rect">
                <a:avLst/>
              </a:prstGeom>
              <a:blipFill>
                <a:blip r:embed="rId2"/>
                <a:stretch>
                  <a:fillRect l="-937" t="-663" r="-865" b="-947"/>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4261555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406882"/>
              </a:xfrm>
              <a:prstGeom prst="rect">
                <a:avLst/>
              </a:prstGeom>
              <a:noFill/>
            </p:spPr>
            <p:txBody>
              <a:bodyPr wrap="square">
                <a:spAutoFit/>
              </a:bodyPr>
              <a:lstStyle/>
              <a:p>
                <a:pPr algn="ctr">
                  <a:lnSpc>
                    <a:spcPct val="107000"/>
                  </a:lnSpc>
                  <a:spcAft>
                    <a:spcPts val="800"/>
                  </a:spcAft>
                </a:pPr>
                <a:r>
                  <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algn="ctr">
                  <a:lnSpc>
                    <a:spcPct val="107000"/>
                  </a:lnSpc>
                  <a:spcAft>
                    <a:spcPts val="800"/>
                  </a:spcAft>
                </a:pPr>
                <a:endPar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endParaRPr>
              </a:p>
              <a:p>
                <a:pPr lvl="0" algn="just"/>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(HSO</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is a highly corrosive superacid. HSO</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 is obtained from sulfuric acid by replacing an OH group with F of HF. This replacement enhances the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Brönsted</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strength due to more electron withdrawing effect of F. </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lvl="0" algn="just"/>
                <a:endPar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endParaRPr>
              </a:p>
              <a:p>
                <a:pPr lvl="0" algn="just"/>
                <a:r>
                  <a:rPr lang="en-IN" sz="2200" dirty="0">
                    <a:solidFill>
                      <a:srgbClr val="000000"/>
                    </a:solidFill>
                    <a:uFill>
                      <a:solidFill>
                        <a:srgbClr val="000000"/>
                      </a:solidFill>
                    </a:uFill>
                    <a:latin typeface="Times New Roman" panose="02020603050405020304" pitchFamily="18" charset="0"/>
                    <a:ea typeface="Times New Roman" panose="02020603050405020304" pitchFamily="18" charset="0"/>
                    <a:cs typeface="Arial Unicode MS"/>
                  </a:rPr>
                  <a:t>4. </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The acidity of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(HSO</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 can be increased in the presence of (HF +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which is also a super acid. </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indent="228600" algn="just">
                  <a:lnSpc>
                    <a:spcPct val="107000"/>
                  </a:lnSpc>
                  <a:spcAft>
                    <a:spcPts val="800"/>
                  </a:spcAft>
                </a:pPr>
                <a:r>
                  <a:rPr lang="de-DE" sz="2200" dirty="0">
                    <a:solidFill>
                      <a:srgbClr val="000000"/>
                    </a:solidFill>
                    <a:effectLst/>
                    <a:latin typeface="Times New Roman" panose="02020603050405020304" pitchFamily="18" charset="0"/>
                    <a:ea typeface="Times New Roman" panose="02020603050405020304" pitchFamily="18" charset="0"/>
                  </a:rPr>
                  <a:t>2HSO</a:t>
                </a:r>
                <a:r>
                  <a:rPr lang="de-DE" sz="2200" baseline="-25000" dirty="0">
                    <a:solidFill>
                      <a:srgbClr val="000000"/>
                    </a:solidFill>
                    <a:effectLst/>
                    <a:latin typeface="Times New Roman" panose="02020603050405020304" pitchFamily="18" charset="0"/>
                    <a:ea typeface="Times New Roman" panose="02020603050405020304" pitchFamily="18" charset="0"/>
                  </a:rPr>
                  <a:t>3</a:t>
                </a:r>
                <a:r>
                  <a:rPr lang="de-DE" sz="2200" dirty="0">
                    <a:solidFill>
                      <a:srgbClr val="000000"/>
                    </a:solidFill>
                    <a:effectLst/>
                    <a:latin typeface="Times New Roman" panose="02020603050405020304" pitchFamily="18" charset="0"/>
                    <a:ea typeface="Times New Roman" panose="02020603050405020304" pitchFamily="18" charset="0"/>
                  </a:rPr>
                  <a:t>F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latin typeface="Times New Roman" panose="02020603050405020304" pitchFamily="18" charset="0"/>
                    <a:ea typeface="Times New Roman" panose="02020603050405020304" pitchFamily="18" charset="0"/>
                  </a:rPr>
                  <a:t>  H</a:t>
                </a:r>
                <a:r>
                  <a:rPr lang="de-DE" sz="2200" baseline="-25000" dirty="0">
                    <a:solidFill>
                      <a:srgbClr val="000000"/>
                    </a:solidFill>
                    <a:effectLst/>
                    <a:latin typeface="Times New Roman" panose="02020603050405020304" pitchFamily="18" charset="0"/>
                    <a:ea typeface="Times New Roman" panose="02020603050405020304" pitchFamily="18" charset="0"/>
                  </a:rPr>
                  <a:t>2</a:t>
                </a:r>
                <a:r>
                  <a:rPr lang="de-DE" sz="2200" dirty="0">
                    <a:solidFill>
                      <a:srgbClr val="000000"/>
                    </a:solidFill>
                    <a:effectLst/>
                    <a:latin typeface="Times New Roman" panose="02020603050405020304" pitchFamily="18" charset="0"/>
                    <a:ea typeface="Times New Roman" panose="02020603050405020304" pitchFamily="18" charset="0"/>
                  </a:rPr>
                  <a:t>SO</a:t>
                </a:r>
                <a:r>
                  <a:rPr lang="de-DE" sz="2200" baseline="-25000" dirty="0">
                    <a:solidFill>
                      <a:srgbClr val="000000"/>
                    </a:solidFill>
                    <a:effectLs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a:solidFill>
                              <a:srgbClr val="000000"/>
                            </a:solidFill>
                            <a:effectLst/>
                            <a:latin typeface="Cambria Math" panose="02040503050406030204" pitchFamily="18" charset="0"/>
                            <a:ea typeface="Times New Roman" panose="02020603050405020304" pitchFamily="18" charset="0"/>
                          </a:rPr>
                          <m:t>+</m:t>
                        </m:r>
                      </m:sup>
                    </m:sSup>
                  </m:oMath>
                </a14:m>
                <a:r>
                  <a:rPr lang="de-DE" sz="2200" dirty="0">
                    <a:solidFill>
                      <a:srgbClr val="000000"/>
                    </a:solidFill>
                    <a:effectLst/>
                    <a:latin typeface="Times New Roman" panose="02020603050405020304" pitchFamily="18" charset="0"/>
                    <a:ea typeface="Times New Roman" panose="02020603050405020304" pitchFamily="18" charset="0"/>
                  </a:rPr>
                  <a:t> + OSO</a:t>
                </a:r>
                <a:r>
                  <a:rPr lang="de-DE"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i="1">
                            <a:solidFill>
                              <a:srgbClr val="000000"/>
                            </a:solidFill>
                            <a:effectLst/>
                            <a:latin typeface="Cambria Math" panose="02040503050406030204" pitchFamily="18" charset="0"/>
                            <a:ea typeface="Times New Roman" panose="02020603050405020304" pitchFamily="18" charset="0"/>
                          </a:rPr>
                          <m:t>−</m:t>
                        </m:r>
                      </m:sup>
                    </m:s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de-DE" sz="2200" dirty="0">
                    <a:solidFill>
                      <a:srgbClr val="000000"/>
                    </a:solidFill>
                    <a:effectLst/>
                    <a:latin typeface="Times New Roman" panose="02020603050405020304" pitchFamily="18" charset="0"/>
                    <a:ea typeface="Times New Roman" panose="02020603050405020304" pitchFamily="18" charset="0"/>
                  </a:rPr>
                  <a:t>SbF</a:t>
                </a:r>
                <a:r>
                  <a:rPr lang="de-DE" sz="2200" baseline="-25000" dirty="0">
                    <a:solidFill>
                      <a:srgbClr val="000000"/>
                    </a:solidFill>
                    <a:effectLst/>
                    <a:latin typeface="Times New Roman" panose="02020603050405020304" pitchFamily="18" charset="0"/>
                    <a:ea typeface="Times New Roman" panose="02020603050405020304" pitchFamily="18" charset="0"/>
                  </a:rPr>
                  <a:t>5</a:t>
                </a:r>
                <a:r>
                  <a:rPr lang="de-DE" sz="2200" dirty="0">
                    <a:solidFill>
                      <a:srgbClr val="000000"/>
                    </a:solidFill>
                    <a:effectLst/>
                    <a:latin typeface="Times New Roman" panose="02020603050405020304" pitchFamily="18" charset="0"/>
                    <a:ea typeface="Times New Roman" panose="02020603050405020304" pitchFamily="18" charset="0"/>
                  </a:rPr>
                  <a:t> + FSO</a:t>
                </a:r>
                <a:r>
                  <a:rPr lang="de-DE"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O</m:t>
                        </m:r>
                      </m:e>
                      <m:sup>
                        <m:r>
                          <a:rPr lang="de-DE"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FSO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2</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O-Sb</a:t>
                </a:r>
                <a14:m>
                  <m:oMath xmlns:m="http://schemas.openxmlformats.org/officeDocument/2006/math">
                    <m:sSubSup>
                      <m:sSubSupPr>
                        <m:ctrlPr>
                          <a:rPr lang="en-IN" sz="2200" i="1">
                            <a:solidFill>
                              <a:srgbClr val="000000"/>
                            </a:solidFill>
                            <a:effectLst/>
                            <a:highlight>
                              <a:srgbClr val="FFFFFF"/>
                            </a:highlight>
                            <a:latin typeface="Cambria Math" panose="02040503050406030204" pitchFamily="18" charset="0"/>
                            <a:ea typeface="Times New Roman" panose="02020603050405020304" pitchFamily="18" charset="0"/>
                          </a:rPr>
                        </m:ctrlPr>
                      </m:sSubSupPr>
                      <m:e>
                        <m:r>
                          <m:rPr>
                            <m:sty m:val="p"/>
                          </m:rPr>
                          <a:rPr lang="de-DE" sz="2200">
                            <a:solidFill>
                              <a:srgbClr val="000000"/>
                            </a:solidFill>
                            <a:effectLst/>
                            <a:highlight>
                              <a:srgbClr val="FFFFFF"/>
                            </a:highlight>
                            <a:latin typeface="Cambria Math" panose="02040503050406030204" pitchFamily="18" charset="0"/>
                            <a:ea typeface="Times New Roman" panose="02020603050405020304" pitchFamily="18" charset="0"/>
                          </a:rPr>
                          <m:t>F</m:t>
                        </m:r>
                      </m:e>
                      <m:sub>
                        <m:r>
                          <a:rPr lang="de-DE" sz="2200">
                            <a:solidFill>
                              <a:srgbClr val="000000"/>
                            </a:solidFill>
                            <a:effectLst/>
                            <a:highlight>
                              <a:srgbClr val="FFFFFF"/>
                            </a:highlight>
                            <a:latin typeface="Cambria Math" panose="02040503050406030204" pitchFamily="18" charset="0"/>
                            <a:ea typeface="Times New Roman" panose="02020603050405020304" pitchFamily="18" charset="0"/>
                          </a:rPr>
                          <m:t>5</m:t>
                        </m:r>
                      </m:sub>
                      <m:sup>
                        <m:r>
                          <a:rPr lang="de-DE" sz="2200" i="1">
                            <a:solidFill>
                              <a:srgbClr val="000000"/>
                            </a:solidFill>
                            <a:effectLst/>
                            <a:highlight>
                              <a:srgbClr val="FFFFFF"/>
                            </a:highligh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2HSO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F + SbF</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5</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H</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2</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a:solidFill>
                              <a:srgbClr val="000000"/>
                            </a:solidFill>
                            <a:effectLst/>
                            <a:latin typeface="Cambria Math" panose="02040503050406030204" pitchFamily="18" charset="0"/>
                            <a:ea typeface="Times New Roman" panose="02020603050405020304" pitchFamily="18" charset="0"/>
                          </a:rPr>
                          <m:t>+</m:t>
                        </m:r>
                      </m:sup>
                    </m:sSup>
                  </m:oMath>
                </a14:m>
                <a:r>
                  <a:rPr lang="de-DE" sz="2200" dirty="0">
                    <a:solidFill>
                      <a:srgbClr val="000000"/>
                    </a:solidFill>
                    <a:effectLst/>
                    <a:latin typeface="Times New Roman" panose="02020603050405020304" pitchFamily="18" charset="0"/>
                    <a:ea typeface="Times New Roman" panose="02020603050405020304" pitchFamily="18" charset="0"/>
                  </a:rPr>
                  <a:t> + FSO</a:t>
                </a:r>
                <a:r>
                  <a:rPr lang="de-DE" sz="2200" baseline="-25000" dirty="0">
                    <a:solidFill>
                      <a:srgbClr val="000000"/>
                    </a:solidFill>
                    <a:effectLst/>
                    <a:latin typeface="Times New Roman" panose="02020603050405020304" pitchFamily="18" charset="0"/>
                    <a:ea typeface="Times New Roman" panose="02020603050405020304" pitchFamily="18" charset="0"/>
                  </a:rPr>
                  <a:t>2</a:t>
                </a:r>
                <a:r>
                  <a:rPr lang="de-DE" sz="2200" dirty="0">
                    <a:solidFill>
                      <a:srgbClr val="000000"/>
                    </a:solidFill>
                    <a:effectLst/>
                    <a:latin typeface="Times New Roman" panose="02020603050405020304" pitchFamily="18" charset="0"/>
                    <a:ea typeface="Times New Roman" panose="02020603050405020304" pitchFamily="18" charset="0"/>
                  </a:rPr>
                  <a:t>O-Sb</a:t>
                </a:r>
                <a14:m>
                  <m:oMath xmlns:m="http://schemas.openxmlformats.org/officeDocument/2006/math">
                    <m:sSubSup>
                      <m:sSubSupPr>
                        <m:ctrlPr>
                          <a:rPr lang="en-IN" sz="2200" i="1">
                            <a:solidFill>
                              <a:srgbClr val="000000"/>
                            </a:solidFill>
                            <a:effectLst/>
                            <a:highlight>
                              <a:srgbClr val="FFFFFF"/>
                            </a:highlight>
                            <a:latin typeface="Cambria Math" panose="02040503050406030204" pitchFamily="18" charset="0"/>
                            <a:ea typeface="Times New Roman" panose="02020603050405020304" pitchFamily="18" charset="0"/>
                          </a:rPr>
                        </m:ctrlPr>
                      </m:sSubSupPr>
                      <m:e>
                        <m:r>
                          <m:rPr>
                            <m:sty m:val="p"/>
                          </m:rPr>
                          <a:rPr lang="de-DE" sz="2200">
                            <a:solidFill>
                              <a:srgbClr val="000000"/>
                            </a:solidFill>
                            <a:effectLst/>
                            <a:highlight>
                              <a:srgbClr val="FFFFFF"/>
                            </a:highlight>
                            <a:latin typeface="Cambria Math" panose="02040503050406030204" pitchFamily="18" charset="0"/>
                            <a:ea typeface="Times New Roman" panose="02020603050405020304" pitchFamily="18" charset="0"/>
                          </a:rPr>
                          <m:t>F</m:t>
                        </m:r>
                      </m:e>
                      <m:sub>
                        <m:r>
                          <a:rPr lang="de-DE" sz="2200">
                            <a:solidFill>
                              <a:srgbClr val="000000"/>
                            </a:solidFill>
                            <a:effectLst/>
                            <a:highlight>
                              <a:srgbClr val="FFFFFF"/>
                            </a:highlight>
                            <a:latin typeface="Cambria Math" panose="02040503050406030204" pitchFamily="18" charset="0"/>
                            <a:ea typeface="Times New Roman" panose="02020603050405020304" pitchFamily="18" charset="0"/>
                          </a:rPr>
                          <m:t>5</m:t>
                        </m:r>
                      </m:sub>
                      <m:sup>
                        <m:r>
                          <a:rPr lang="de-DE" sz="2200" i="1">
                            <a:solidFill>
                              <a:srgbClr val="000000"/>
                            </a:solidFill>
                            <a:effectLst/>
                            <a:highlight>
                              <a:srgbClr val="FFFFFF"/>
                            </a:highligh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Here 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(acts as Lewis acid) accepts the anion FSO</a:t>
                </a:r>
                <a:r>
                  <a:rPr lang="en-IN"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O</m:t>
                        </m:r>
                      </m:e>
                      <m:sup>
                        <m:r>
                          <a:rPr lang="en-IN"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(conjugate base of FSO</a:t>
                </a:r>
                <a:r>
                  <a:rPr lang="en-IN" sz="2200" baseline="-25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H) to favour the production of the protonated species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SO</a:t>
                </a:r>
                <a:r>
                  <a:rPr lang="en-IN" sz="2200" baseline="-25000" dirty="0">
                    <a:solidFill>
                      <a:srgbClr val="000000"/>
                    </a:solidFill>
                    <a:effectLs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p>
                        <m:r>
                          <a:rPr lang="en-IN" sz="2200">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(powerful Bronsted acid)</a:t>
                </a:r>
                <a:endParaRPr lang="en-IN" sz="2200" dirty="0">
                  <a:effectLst/>
                  <a:latin typeface="Times New Roman" panose="02020603050405020304" pitchFamily="18" charset="0"/>
                  <a:ea typeface="Arial Unicode MS"/>
                </a:endParaRPr>
              </a:p>
              <a:p>
                <a:endParaRPr lang="en-US" sz="2800" b="1" dirty="0">
                  <a:solidFill>
                    <a:srgbClr val="C00000"/>
                  </a:solidFill>
                  <a:latin typeface="Arial Rounded MT Bold" panose="020F0704030504030204" pitchFamily="34" charset="0"/>
                  <a:ea typeface="Arial Unicode MS"/>
                </a:endParaRPr>
              </a:p>
            </p:txBody>
          </p:sp>
        </mc:Choice>
        <mc:Fallback xmlns="">
          <p:sp>
            <p:nvSpPr>
              <p:cNvPr id="3" name="TextBox 2">
                <a:extLst>
                  <a:ext uri="{FF2B5EF4-FFF2-40B4-BE49-F238E27FC236}">
                    <a16:creationId xmlns:a16="http://schemas.microsoft.com/office/drawing/2014/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406882"/>
              </a:xfrm>
              <a:prstGeom prst="rect">
                <a:avLst/>
              </a:prstGeom>
              <a:blipFill>
                <a:blip r:embed="rId2"/>
                <a:stretch>
                  <a:fillRect l="-937" t="-666" r="-865"/>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78008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09234-B818-D018-AA94-08641D4B3545}"/>
              </a:ext>
            </a:extLst>
          </p:cNvPr>
          <p:cNvSpPr txBox="1"/>
          <p:nvPr/>
        </p:nvSpPr>
        <p:spPr>
          <a:xfrm>
            <a:off x="304800" y="-61534"/>
            <a:ext cx="8534400" cy="6703695"/>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Hard Acids:</a:t>
            </a:r>
            <a:r>
              <a:rPr lang="en-US" sz="2000" dirty="0">
                <a:solidFill>
                  <a:srgbClr val="000000"/>
                </a:solidFill>
                <a:effectLst/>
                <a:latin typeface="Times New Roman" panose="02020603050405020304" pitchFamily="18" charset="0"/>
                <a:ea typeface="Arial Unicode MS"/>
              </a:rPr>
              <a:t> Hard acids are those which have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1. Small size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2. High positive oxidation state, that is high positive charge density, i.e. ionic potential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3. High polarizing power and non-polarizable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4. High ionization potential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5. Without any d-electron or having a few d-electrons. With increasing number of d electrons polarizability of the species increases, consequently hardness decreases. Thus, at d-block elements along a period from left to right hardness decreases. Along a group from top to bottom hardness decreases. E.g. hardness of Fe</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Ru</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Os³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Co³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&gt; Rh</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Ir³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Ni</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&gt; Pd</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 &gt; Pt</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6. Accumulation of a large number of hard moieties as substitutions make the </a:t>
            </a:r>
            <a:r>
              <a:rPr lang="en-US" sz="2000" dirty="0" err="1">
                <a:solidFill>
                  <a:srgbClr val="000000"/>
                </a:solidFill>
                <a:effectLst/>
                <a:latin typeface="Times New Roman" panose="02020603050405020304" pitchFamily="18" charset="0"/>
                <a:ea typeface="Arial Unicode MS"/>
              </a:rPr>
              <a:t>centre</a:t>
            </a:r>
            <a:r>
              <a:rPr lang="en-US" sz="2000" dirty="0">
                <a:solidFill>
                  <a:srgbClr val="000000"/>
                </a:solidFill>
                <a:effectLst/>
                <a:latin typeface="Times New Roman" panose="02020603050405020304" pitchFamily="18" charset="0"/>
                <a:ea typeface="Arial Unicode MS"/>
              </a:rPr>
              <a:t> hard for symbiotic effect.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Examples:</a:t>
            </a:r>
            <a:r>
              <a:rPr lang="en-US" sz="2000" dirty="0">
                <a:solidFill>
                  <a:srgbClr val="000000"/>
                </a:solidFill>
                <a:effectLst/>
                <a:latin typeface="Times New Roman" panose="02020603050405020304" pitchFamily="18" charset="0"/>
                <a:ea typeface="Arial Unicode MS"/>
              </a:rPr>
              <a:t> The early transition metal ions in the 3d series with fewer d-electrons, the alkali and alkaline earth cations, the early lanthanide (trivalent) and actinide (tetra- or higher valent) cations with fewer f-electrons are the hard acids.</a:t>
            </a:r>
          </a:p>
        </p:txBody>
      </p:sp>
    </p:spTree>
    <p:extLst>
      <p:ext uri="{BB962C8B-B14F-4D97-AF65-F5344CB8AC3E}">
        <p14:creationId xmlns:p14="http://schemas.microsoft.com/office/powerpoint/2010/main" val="3013958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09234-B818-D018-AA94-08641D4B3545}"/>
              </a:ext>
            </a:extLst>
          </p:cNvPr>
          <p:cNvSpPr txBox="1"/>
          <p:nvPr/>
        </p:nvSpPr>
        <p:spPr>
          <a:xfrm>
            <a:off x="304800" y="-61534"/>
            <a:ext cx="8534400" cy="6562309"/>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p>
          <a:p>
            <a:pPr algn="ctr">
              <a:lnSpc>
                <a:spcPct val="150000"/>
              </a:lnSpc>
            </a:pPr>
            <a:endParaRPr lang="en-IN"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Arial Unicode MS"/>
              </a:rPr>
              <a:t>Soft acids:</a:t>
            </a:r>
            <a:r>
              <a:rPr lang="en-US" sz="2400" dirty="0">
                <a:solidFill>
                  <a:srgbClr val="000000"/>
                </a:solidFill>
                <a:effectLst/>
                <a:latin typeface="Times New Roman" panose="02020603050405020304" pitchFamily="18" charset="0"/>
                <a:ea typeface="Arial Unicode MS"/>
              </a:rPr>
              <a:t> Soft acids are those which have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a:t>
            </a:r>
            <a:r>
              <a:rPr lang="en-US" sz="2400" dirty="0" err="1">
                <a:solidFill>
                  <a:srgbClr val="000000"/>
                </a:solidFill>
                <a:effectLst/>
                <a:latin typeface="Times New Roman" panose="02020603050405020304" pitchFamily="18" charset="0"/>
                <a:ea typeface="Arial Unicode MS"/>
              </a:rPr>
              <a:t>i</a:t>
            </a:r>
            <a:r>
              <a:rPr lang="en-US" sz="2400" dirty="0">
                <a:solidFill>
                  <a:srgbClr val="000000"/>
                </a:solidFill>
                <a:effectLst/>
                <a:latin typeface="Times New Roman" panose="02020603050405020304" pitchFamily="18" charset="0"/>
                <a:ea typeface="Arial Unicode MS"/>
              </a:rPr>
              <a:t>) larger in size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 low oxidation state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(iii) easily polarizable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(iii) polarizable and accumulation of polarizable moieties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(iv) low ionization potentials.</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(v) large number of d- and f-electrons.</a:t>
            </a:r>
          </a:p>
          <a:p>
            <a:pPr indent="228600" algn="just">
              <a:lnSpc>
                <a:spcPct val="107000"/>
              </a:lnSpc>
              <a:spcAft>
                <a:spcPts val="800"/>
              </a:spcAft>
            </a:pPr>
            <a:endParaRPr lang="en-US" sz="2400" dirty="0">
              <a:solidFill>
                <a:srgbClr val="000000"/>
              </a:solidFill>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Arial Unicode MS"/>
              </a:rPr>
              <a:t>Example:</a:t>
            </a:r>
            <a:r>
              <a:rPr lang="en-US" sz="2400" dirty="0">
                <a:solidFill>
                  <a:srgbClr val="000000"/>
                </a:solidFill>
                <a:effectLst/>
                <a:latin typeface="Times New Roman" panose="02020603050405020304" pitchFamily="18" charset="0"/>
                <a:ea typeface="Arial Unicode MS"/>
              </a:rPr>
              <a:t> Transition metal ions with nearly full d-electrons. They are mostly heavy metal ions generally associated with low (or even zero) positive oxidation state.	</a:t>
            </a:r>
            <a:endParaRPr lang="en-IN" sz="2400" dirty="0">
              <a:effectLst/>
              <a:latin typeface="Times New Roman" panose="02020603050405020304" pitchFamily="18" charset="0"/>
              <a:ea typeface="Arial Unicode MS"/>
            </a:endParaRPr>
          </a:p>
          <a:p>
            <a:pPr indent="228600" algn="just">
              <a:lnSpc>
                <a:spcPct val="107000"/>
              </a:lnSpc>
              <a:spcAft>
                <a:spcPts val="800"/>
              </a:spcAft>
            </a:pPr>
            <a:endParaRPr lang="en-IN"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74303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109234-B818-D018-AA94-08641D4B3545}"/>
                  </a:ext>
                </a:extLst>
              </p:cNvPr>
              <p:cNvSpPr txBox="1"/>
              <p:nvPr/>
            </p:nvSpPr>
            <p:spPr>
              <a:xfrm>
                <a:off x="304800" y="255811"/>
                <a:ext cx="8534400" cy="5840189"/>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p>
              <a:p>
                <a:pPr algn="ctr">
                  <a:lnSpc>
                    <a:spcPct val="150000"/>
                  </a:lnSpc>
                </a:pPr>
                <a:endParaRPr lang="en-I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Hard acid will prefer to combine (or coordinate) with hard base whereas soft acid prefer to coordinate with soft bases.</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Ag</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800" dirty="0">
                    <a:effectLst/>
                    <a:latin typeface="Times New Roman" panose="02020603050405020304" pitchFamily="18" charset="0"/>
                    <a:ea typeface="Calibri" panose="020F0502020204030204" pitchFamily="34" charset="0"/>
                    <a:cs typeface="Vrinda" panose="020B0502040204020203" pitchFamily="34" charset="0"/>
                  </a:rPr>
                  <a:t> + 	2I</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Ag </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I</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800" dirty="0">
                    <a:effectLst/>
                    <a:latin typeface="Times New Roman" panose="02020603050405020304" pitchFamily="18" charset="0"/>
                    <a:ea typeface="Calibri" panose="020F0502020204030204" pitchFamily="34" charset="0"/>
                    <a:cs typeface="Vrinda" panose="020B0502040204020203" pitchFamily="34" charset="0"/>
                  </a:rPr>
                  <a:t>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Soft acid 	Soft base 	Stable complex</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Ag</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2F</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Ag </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Soft acid 	Hard base 	Unstable complex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2B109234-B818-D018-AA94-08641D4B3545}"/>
                  </a:ext>
                </a:extLst>
              </p:cNvPr>
              <p:cNvSpPr txBox="1">
                <a:spLocks noRot="1" noChangeAspect="1" noMove="1" noResize="1" noEditPoints="1" noAdjustHandles="1" noChangeArrowheads="1" noChangeShapeType="1" noTextEdit="1"/>
              </p:cNvSpPr>
              <p:nvPr/>
            </p:nvSpPr>
            <p:spPr>
              <a:xfrm>
                <a:off x="304800" y="255811"/>
                <a:ext cx="8534400" cy="5840189"/>
              </a:xfrm>
              <a:prstGeom prst="rect">
                <a:avLst/>
              </a:prstGeom>
              <a:blipFill>
                <a:blip r:embed="rId2"/>
                <a:stretch>
                  <a:fillRect l="-1429" r="-1429" b="-1879"/>
                </a:stretch>
              </a:blipFill>
            </p:spPr>
            <p:txBody>
              <a:bodyPr/>
              <a:lstStyle/>
              <a:p>
                <a:r>
                  <a:rPr lang="en-IN">
                    <a:noFill/>
                  </a:rPr>
                  <a:t> </a:t>
                </a:r>
              </a:p>
            </p:txBody>
          </p:sp>
        </mc:Fallback>
      </mc:AlternateContent>
    </p:spTree>
    <p:extLst>
      <p:ext uri="{BB962C8B-B14F-4D97-AF65-F5344CB8AC3E}">
        <p14:creationId xmlns:p14="http://schemas.microsoft.com/office/powerpoint/2010/main" val="3361016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A79C6E-918B-790F-FAA1-58B04FC8C4DB}"/>
                  </a:ext>
                </a:extLst>
              </p:cNvPr>
              <p:cNvSpPr txBox="1"/>
              <p:nvPr/>
            </p:nvSpPr>
            <p:spPr>
              <a:xfrm>
                <a:off x="609600" y="228600"/>
                <a:ext cx="8077200" cy="6289735"/>
              </a:xfrm>
              <a:prstGeom prst="rect">
                <a:avLst/>
              </a:prstGeom>
              <a:noFill/>
            </p:spPr>
            <p:txBody>
              <a:bodyPr wrap="square">
                <a:spAutoFit/>
              </a:bodyPr>
              <a:lstStyle/>
              <a:p>
                <a:pPr algn="ctr">
                  <a:lnSpc>
                    <a:spcPct val="150000"/>
                  </a:lnSpc>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[COF</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 (hard acid + hard base) is more stable than Co</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I</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6</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(hard acid + soft base)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Hard acids such as Mg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Ca</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AI</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in nature as MgCO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CaCO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Al</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respectively. This is because the acid cations and anions (C</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and 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all are hard.</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Soft acids such as Cu</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Hg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sulphides</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borderline acids, Ni</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Cu</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Pb</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in nature both as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Sulphides</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carbonates.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Hard-hard interactions are ionic and soft-soft interactions are covalent involving π-bonding as well.</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id="{20A79C6E-918B-790F-FAA1-58B04FC8C4DB}"/>
                  </a:ext>
                </a:extLst>
              </p:cNvPr>
              <p:cNvSpPr txBox="1">
                <a:spLocks noRot="1" noChangeAspect="1" noMove="1" noResize="1" noEditPoints="1" noAdjustHandles="1" noChangeArrowheads="1" noChangeShapeType="1" noTextEdit="1"/>
              </p:cNvSpPr>
              <p:nvPr/>
            </p:nvSpPr>
            <p:spPr>
              <a:xfrm>
                <a:off x="609600" y="228600"/>
                <a:ext cx="8077200" cy="6289735"/>
              </a:xfrm>
              <a:prstGeom prst="rect">
                <a:avLst/>
              </a:prstGeom>
              <a:blipFill>
                <a:blip r:embed="rId2"/>
                <a:stretch>
                  <a:fillRect l="-1208" r="-1132" b="-388"/>
                </a:stretch>
              </a:blipFill>
            </p:spPr>
            <p:txBody>
              <a:bodyPr/>
              <a:lstStyle/>
              <a:p>
                <a:r>
                  <a:rPr lang="en-IN">
                    <a:noFill/>
                  </a:rPr>
                  <a:t> </a:t>
                </a:r>
              </a:p>
            </p:txBody>
          </p:sp>
        </mc:Fallback>
      </mc:AlternateContent>
    </p:spTree>
    <p:extLst>
      <p:ext uri="{BB962C8B-B14F-4D97-AF65-F5344CB8AC3E}">
        <p14:creationId xmlns:p14="http://schemas.microsoft.com/office/powerpoint/2010/main" val="2550969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44A3D9D-BE6D-CE77-540D-041CBE8CCE75}"/>
                  </a:ext>
                </a:extLst>
              </p:cNvPr>
              <p:cNvGraphicFramePr>
                <a:graphicFrameLocks noGrp="1"/>
              </p:cNvGraphicFramePr>
              <p:nvPr>
                <p:extLst>
                  <p:ext uri="{D42A27DB-BD31-4B8C-83A1-F6EECF244321}">
                    <p14:modId xmlns:p14="http://schemas.microsoft.com/office/powerpoint/2010/main" val="1242500846"/>
                  </p:ext>
                </p:extLst>
              </p:nvPr>
            </p:nvGraphicFramePr>
            <p:xfrm>
              <a:off x="228600" y="214376"/>
              <a:ext cx="8686800" cy="6415024"/>
            </p:xfrm>
            <a:graphic>
              <a:graphicData uri="http://schemas.openxmlformats.org/drawingml/2006/table">
                <a:tbl>
                  <a:tblPr firstRow="1" firstCol="1" bandRow="1">
                    <a:tableStyleId>{5C22544A-7EE6-4342-B048-85BDC9FD1C3A}</a:tableStyleId>
                  </a:tblPr>
                  <a:tblGrid>
                    <a:gridCol w="3703480">
                      <a:extLst>
                        <a:ext uri="{9D8B030D-6E8A-4147-A177-3AD203B41FA5}">
                          <a16:colId xmlns:a16="http://schemas.microsoft.com/office/drawing/2014/main" val="2518104048"/>
                        </a:ext>
                      </a:extLst>
                    </a:gridCol>
                    <a:gridCol w="2076209">
                      <a:extLst>
                        <a:ext uri="{9D8B030D-6E8A-4147-A177-3AD203B41FA5}">
                          <a16:colId xmlns:a16="http://schemas.microsoft.com/office/drawing/2014/main" val="287895366"/>
                        </a:ext>
                      </a:extLst>
                    </a:gridCol>
                    <a:gridCol w="2907111">
                      <a:extLst>
                        <a:ext uri="{9D8B030D-6E8A-4147-A177-3AD203B41FA5}">
                          <a16:colId xmlns:a16="http://schemas.microsoft.com/office/drawing/2014/main" val="584788617"/>
                        </a:ext>
                      </a:extLst>
                    </a:gridCol>
                  </a:tblGrid>
                  <a:tr h="471233">
                    <a:tc>
                      <a:txBody>
                        <a:bodyPr/>
                        <a:lstStyle/>
                        <a:p>
                          <a:pPr marL="450215" algn="just">
                            <a:lnSpc>
                              <a:spcPct val="150000"/>
                            </a:lnSpc>
                          </a:pPr>
                          <a:r>
                            <a:rPr lang="en-US" sz="2600" dirty="0">
                              <a:effectLst/>
                            </a:rPr>
                            <a:t>Hard Acids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Borderline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Soft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3387110977"/>
                      </a:ext>
                    </a:extLst>
                  </a:tr>
                  <a:tr h="3666840">
                    <a:tc>
                      <a:txBody>
                        <a:bodyPr/>
                        <a:lstStyle/>
                        <a:p>
                          <a:pPr algn="just">
                            <a:lnSpc>
                              <a:spcPct val="150000"/>
                            </a:lnSpc>
                          </a:pPr>
                          <a:r>
                            <a:rPr lang="en-US" sz="2600" dirty="0">
                              <a:effectLst/>
                            </a:rPr>
                            <a:t>H</a:t>
                          </a:r>
                          <a:r>
                            <a:rPr lang="en-US" sz="2600" baseline="30000" dirty="0">
                              <a:effectLst/>
                            </a:rPr>
                            <a:t>+</a:t>
                          </a:r>
                          <a:r>
                            <a:rPr lang="en-US" sz="2600" dirty="0">
                              <a:effectLst/>
                            </a:rPr>
                            <a:t>, Li</a:t>
                          </a:r>
                          <a:r>
                            <a:rPr lang="en-US" sz="2600" baseline="30000" dirty="0">
                              <a:effectLst/>
                            </a:rPr>
                            <a:t>+</a:t>
                          </a:r>
                          <a:r>
                            <a:rPr lang="en-US" sz="2600" dirty="0">
                              <a:effectLst/>
                            </a:rPr>
                            <a:t>,</a:t>
                          </a:r>
                          <a:r>
                            <a:rPr lang="en-US" sz="2600" baseline="30000" dirty="0">
                              <a:effectLst/>
                            </a:rPr>
                            <a:t> </a:t>
                          </a:r>
                          <a:r>
                            <a:rPr lang="en-US" sz="2600" dirty="0">
                              <a:effectLst/>
                            </a:rPr>
                            <a:t>Na</a:t>
                          </a:r>
                          <a:r>
                            <a:rPr lang="en-US" sz="2600" baseline="30000" dirty="0">
                              <a:effectLst/>
                            </a:rPr>
                            <a:t>+</a:t>
                          </a:r>
                          <a:r>
                            <a:rPr lang="en-US" sz="2600" dirty="0">
                              <a:effectLst/>
                            </a:rPr>
                            <a:t>, K</a:t>
                          </a:r>
                          <a:r>
                            <a:rPr lang="en-US" sz="2600" baseline="30000" dirty="0">
                              <a:effectLst/>
                            </a:rPr>
                            <a:t>+</a:t>
                          </a:r>
                          <a:r>
                            <a:rPr lang="en-US" sz="2600" dirty="0">
                              <a:effectLst/>
                            </a:rPr>
                            <a:t>, Be</a:t>
                          </a:r>
                          <a:r>
                            <a:rPr lang="en-US" sz="2600" baseline="30000" dirty="0">
                              <a:effectLst/>
                            </a:rPr>
                            <a:t>2+</a:t>
                          </a:r>
                          <a:r>
                            <a:rPr lang="en-US" sz="2600" dirty="0">
                              <a:effectLst/>
                            </a:rPr>
                            <a:t>, Ca</a:t>
                          </a:r>
                          <a:r>
                            <a:rPr lang="en-US" sz="2600" baseline="30000" dirty="0">
                              <a:effectLst/>
                            </a:rPr>
                            <a:t>2+</a:t>
                          </a:r>
                          <a:r>
                            <a:rPr lang="en-US" sz="2600" dirty="0">
                              <a:effectLst/>
                            </a:rPr>
                            <a:t>,</a:t>
                          </a:r>
                          <a:endParaRPr lang="en-IN" sz="2600" dirty="0">
                            <a:effectLst/>
                          </a:endParaRPr>
                        </a:p>
                        <a:p>
                          <a:pPr algn="just">
                            <a:lnSpc>
                              <a:spcPct val="150000"/>
                            </a:lnSpc>
                          </a:pPr>
                          <a:r>
                            <a:rPr lang="en-US" sz="2600" dirty="0">
                              <a:effectLst/>
                            </a:rPr>
                            <a:t>(Rb</a:t>
                          </a:r>
                          <a:r>
                            <a:rPr lang="en-US" sz="2600" baseline="30000" dirty="0">
                              <a:effectLst/>
                            </a:rPr>
                            <a:t>+</a:t>
                          </a:r>
                          <a:r>
                            <a:rPr lang="en-US" sz="2600" dirty="0">
                              <a:effectLst/>
                            </a:rPr>
                            <a:t>, Cs</a:t>
                          </a:r>
                          <a:r>
                            <a:rPr lang="en-US" sz="2600" baseline="30000" dirty="0">
                              <a:effectLst/>
                            </a:rPr>
                            <a:t>+</a:t>
                          </a:r>
                          <a:r>
                            <a:rPr lang="en-US" sz="2600" dirty="0">
                              <a:effectLst/>
                            </a:rPr>
                            <a:t>), Sr</a:t>
                          </a:r>
                          <a:r>
                            <a:rPr lang="en-US" sz="2600" baseline="30000" dirty="0">
                              <a:effectLst/>
                            </a:rPr>
                            <a:t>2+</a:t>
                          </a:r>
                          <a:r>
                            <a:rPr lang="en-US" sz="2600" dirty="0">
                              <a:effectLst/>
                            </a:rPr>
                            <a:t>, Mn</a:t>
                          </a:r>
                          <a:r>
                            <a:rPr lang="en-US" sz="2600" baseline="30000" dirty="0">
                              <a:effectLst/>
                            </a:rPr>
                            <a:t>2+</a:t>
                          </a:r>
                          <a:r>
                            <a:rPr lang="en-US" sz="2600" dirty="0">
                              <a:effectLst/>
                            </a:rPr>
                            <a:t>, Al</a:t>
                          </a:r>
                          <a:r>
                            <a:rPr lang="en-US" sz="2600" baseline="30000" dirty="0">
                              <a:effectLst/>
                            </a:rPr>
                            <a:t>3+</a:t>
                          </a:r>
                          <a:r>
                            <a:rPr lang="en-US" sz="2600" dirty="0">
                              <a:effectLst/>
                            </a:rPr>
                            <a:t>, Ga</a:t>
                          </a:r>
                          <a:r>
                            <a:rPr lang="en-US" sz="2600" baseline="30000" dirty="0">
                              <a:effectLst/>
                            </a:rPr>
                            <a:t>3+</a:t>
                          </a:r>
                          <a:r>
                            <a:rPr lang="en-US" sz="2600" dirty="0">
                              <a:effectLst/>
                            </a:rPr>
                            <a:t>, In</a:t>
                          </a:r>
                          <a:r>
                            <a:rPr lang="en-US" sz="2600" baseline="30000" dirty="0">
                              <a:effectLst/>
                            </a:rPr>
                            <a:t>2+</a:t>
                          </a:r>
                          <a:r>
                            <a:rPr lang="en-US" sz="2600" dirty="0">
                              <a:effectLst/>
                            </a:rPr>
                            <a:t>, La</a:t>
                          </a:r>
                          <a:r>
                            <a:rPr lang="en-US" sz="2600" baseline="30000" dirty="0">
                              <a:effectLst/>
                            </a:rPr>
                            <a:t>3+</a:t>
                          </a:r>
                          <a:r>
                            <a:rPr lang="en-US" sz="2600" dirty="0">
                              <a:effectLst/>
                            </a:rPr>
                            <a:t>, Lu</a:t>
                          </a:r>
                          <a:r>
                            <a:rPr lang="en-US" sz="2600" baseline="30000" dirty="0">
                              <a:effectLst/>
                            </a:rPr>
                            <a:t>3+</a:t>
                          </a:r>
                          <a:r>
                            <a:rPr lang="en-US" sz="2600" dirty="0">
                              <a:effectLst/>
                            </a:rPr>
                            <a:t>, Cr</a:t>
                          </a:r>
                          <a:r>
                            <a:rPr lang="en-US" sz="2600" baseline="30000" dirty="0">
                              <a:effectLst/>
                            </a:rPr>
                            <a:t>3+</a:t>
                          </a:r>
                          <a:r>
                            <a:rPr lang="en-US" sz="2600" dirty="0">
                              <a:effectLst/>
                            </a:rPr>
                            <a:t>, CO</a:t>
                          </a:r>
                          <a:r>
                            <a:rPr lang="en-US" sz="2600" baseline="30000" dirty="0">
                              <a:effectLst/>
                            </a:rPr>
                            <a:t>3+,</a:t>
                          </a:r>
                          <a:r>
                            <a:rPr lang="en-US" sz="2600" dirty="0">
                              <a:effectLst/>
                            </a:rPr>
                            <a:t> Fe</a:t>
                          </a:r>
                          <a:r>
                            <a:rPr lang="en-US" sz="2600" baseline="30000" dirty="0">
                              <a:effectLst/>
                            </a:rPr>
                            <a:t>3+</a:t>
                          </a:r>
                          <a:r>
                            <a:rPr lang="en-US" sz="2600" dirty="0">
                              <a:effectLst/>
                            </a:rPr>
                            <a:t>,</a:t>
                          </a:r>
                          <a:r>
                            <a:rPr lang="en-US" sz="2600" baseline="30000" dirty="0">
                              <a:effectLst/>
                            </a:rPr>
                            <a:t> </a:t>
                          </a:r>
                          <a:r>
                            <a:rPr lang="en-US" sz="2600" dirty="0">
                              <a:effectLst/>
                            </a:rPr>
                            <a:t>As</a:t>
                          </a:r>
                          <a:r>
                            <a:rPr lang="en-US" sz="2600" baseline="30000" dirty="0">
                              <a:effectLst/>
                            </a:rPr>
                            <a:t>3+</a:t>
                          </a:r>
                          <a:r>
                            <a:rPr lang="en-US" sz="2600" dirty="0">
                              <a:effectLst/>
                            </a:rPr>
                            <a:t>, Si</a:t>
                          </a:r>
                          <a:r>
                            <a:rPr lang="en-US" sz="2600" baseline="30000" dirty="0">
                              <a:effectLst/>
                            </a:rPr>
                            <a:t>4+</a:t>
                          </a:r>
                          <a:r>
                            <a:rPr lang="en-US" sz="2600" dirty="0">
                              <a:effectLst/>
                            </a:rPr>
                            <a:t>, Ti</a:t>
                          </a:r>
                          <a:r>
                            <a:rPr lang="en-US" sz="2600" baseline="30000" dirty="0">
                              <a:effectLst/>
                            </a:rPr>
                            <a:t>4+</a:t>
                          </a:r>
                          <a:r>
                            <a:rPr lang="en-US" sz="2600" dirty="0">
                              <a:effectLst/>
                            </a:rPr>
                            <a:t>, Zn</a:t>
                          </a:r>
                          <a:r>
                            <a:rPr lang="en-US" sz="2600" baseline="30000" dirty="0">
                              <a:effectLst/>
                            </a:rPr>
                            <a:t>4+ </a:t>
                          </a:r>
                          <a:r>
                            <a:rPr lang="en-US" sz="2600" dirty="0">
                              <a:effectLst/>
                            </a:rPr>
                            <a:t>Th</a:t>
                          </a:r>
                          <a:r>
                            <a:rPr lang="en-US" sz="2600" baseline="30000" dirty="0">
                              <a:effectLst/>
                            </a:rPr>
                            <a:t>4+</a:t>
                          </a:r>
                          <a:r>
                            <a:rPr lang="en-US" sz="2600" dirty="0">
                              <a:effectLst/>
                            </a:rPr>
                            <a:t>, U</a:t>
                          </a:r>
                          <a:r>
                            <a:rPr lang="en-US" sz="2600" baseline="30000" dirty="0">
                              <a:effectLst/>
                            </a:rPr>
                            <a:t>4+</a:t>
                          </a:r>
                          <a:r>
                            <a:rPr lang="en-US" sz="2600" dirty="0">
                              <a:effectLst/>
                            </a:rPr>
                            <a:t>, Ce</a:t>
                          </a:r>
                          <a:r>
                            <a:rPr lang="en-US" sz="2600" baseline="30000" dirty="0">
                              <a:effectLst/>
                            </a:rPr>
                            <a:t>3+</a:t>
                          </a:r>
                          <a:r>
                            <a:rPr lang="en-US" sz="2600" dirty="0">
                              <a:effectLst/>
                            </a:rPr>
                            <a:t>, Sn</a:t>
                          </a:r>
                          <a:r>
                            <a:rPr lang="en-US" sz="2600" baseline="30000" dirty="0">
                              <a:effectLst/>
                            </a:rPr>
                            <a:t>4+</a:t>
                          </a:r>
                          <a:r>
                            <a:rPr lang="en-US" sz="2600" dirty="0">
                              <a:effectLst/>
                            </a:rPr>
                            <a:t>, VO</a:t>
                          </a:r>
                          <a:r>
                            <a:rPr lang="en-US" sz="2600" baseline="30000" dirty="0">
                              <a:effectLst/>
                            </a:rPr>
                            <a:t>2+</a:t>
                          </a:r>
                          <a:r>
                            <a:rPr lang="en-US" sz="2600" dirty="0">
                              <a:effectLst/>
                            </a:rPr>
                            <a:t>, U</a:t>
                          </a:r>
                          <a14:m>
                            <m:oMath xmlns:m="http://schemas.openxmlformats.org/officeDocument/2006/math">
                              <m:sSubSup>
                                <m:sSubSupPr>
                                  <m:ctrlPr>
                                    <a:rPr lang="en-IN" sz="2600" i="1">
                                      <a:effectLst/>
                                      <a:latin typeface="Cambria Math" panose="02040503050406030204" pitchFamily="18" charset="0"/>
                                    </a:rPr>
                                  </m:ctrlPr>
                                </m:sSubSupPr>
                                <m:e>
                                  <m:r>
                                    <m:rPr>
                                      <m:sty m:val="p"/>
                                    </m:rPr>
                                    <a:rPr lang="en-US" sz="2600">
                                      <a:effectLst/>
                                      <a:latin typeface="Cambria Math" panose="02040503050406030204" pitchFamily="18" charset="0"/>
                                    </a:rPr>
                                    <m:t>O</m:t>
                                  </m:r>
                                </m:e>
                                <m:sub>
                                  <m:r>
                                    <a:rPr lang="en-US" sz="2600">
                                      <a:effectLst/>
                                      <a:latin typeface="Cambria Math" panose="02040503050406030204" pitchFamily="18" charset="0"/>
                                    </a:rPr>
                                    <m:t>2</m:t>
                                  </m:r>
                                </m:sub>
                                <m:sup>
                                  <m:r>
                                    <a:rPr lang="en-US" sz="2600">
                                      <a:effectLst/>
                                      <a:latin typeface="Cambria Math" panose="02040503050406030204" pitchFamily="18" charset="0"/>
                                    </a:rPr>
                                    <m:t>2+</m:t>
                                  </m:r>
                                </m:sup>
                              </m:sSubSup>
                            </m:oMath>
                          </a14:m>
                          <a:r>
                            <a:rPr lang="en-US" sz="2600" dirty="0">
                              <a:effectLst/>
                            </a:rPr>
                            <a:t>, MoO</a:t>
                          </a:r>
                          <a:r>
                            <a:rPr lang="en-US" sz="2600" baseline="30000" dirty="0">
                              <a:effectLst/>
                            </a:rPr>
                            <a:t>3+</a:t>
                          </a:r>
                          <a:r>
                            <a:rPr lang="en-US" sz="2600" dirty="0">
                              <a:effectLst/>
                            </a:rPr>
                            <a:t>, BF</a:t>
                          </a:r>
                          <a:r>
                            <a:rPr lang="en-US" sz="2600" baseline="-25000" dirty="0">
                              <a:effectLst/>
                            </a:rPr>
                            <a:t>3</a:t>
                          </a:r>
                          <a:r>
                            <a:rPr lang="en-US" sz="2600" dirty="0">
                              <a:effectLst/>
                            </a:rPr>
                            <a:t>, SO</a:t>
                          </a:r>
                          <a:r>
                            <a:rPr lang="en-US" sz="2600" baseline="-25000" dirty="0">
                              <a:effectLst/>
                            </a:rPr>
                            <a:t>3</a:t>
                          </a:r>
                          <a:r>
                            <a:rPr lang="en-US" sz="2600" dirty="0">
                              <a:effectLst/>
                            </a:rPr>
                            <a:t>, O</a:t>
                          </a:r>
                          <a:r>
                            <a:rPr lang="en-US" sz="2600" baseline="30000" dirty="0">
                              <a:effectLst/>
                            </a:rPr>
                            <a:t>6+</a:t>
                          </a:r>
                          <a:r>
                            <a:rPr lang="en-US" sz="2600" dirty="0">
                              <a:effectLst/>
                            </a:rPr>
                            <a:t>, I</a:t>
                          </a:r>
                          <a:r>
                            <a:rPr lang="en-US" sz="2600" baseline="30000" dirty="0">
                              <a:effectLst/>
                            </a:rPr>
                            <a:t>7+</a:t>
                          </a:r>
                          <a:r>
                            <a:rPr lang="en-US" sz="2600" dirty="0">
                              <a:effectLst/>
                            </a:rPr>
                            <a:t>, I</a:t>
                          </a:r>
                          <a:r>
                            <a:rPr lang="en-US" sz="2600" baseline="30000" dirty="0">
                              <a:effectLst/>
                            </a:rPr>
                            <a:t>5+</a:t>
                          </a:r>
                          <a:r>
                            <a:rPr lang="en-US" sz="2600" dirty="0">
                              <a:effectLst/>
                            </a:rPr>
                            <a:t>, CI</a:t>
                          </a:r>
                          <a:r>
                            <a:rPr lang="en-US" sz="2600" baseline="30000" dirty="0">
                              <a:effectLst/>
                            </a:rPr>
                            <a:t>7+</a:t>
                          </a:r>
                          <a:r>
                            <a:rPr lang="en-US" sz="2600" dirty="0">
                              <a:effectLst/>
                            </a:rPr>
                            <a:t> (HF)</a:t>
                          </a:r>
                          <a:r>
                            <a:rPr lang="en-US" sz="2600" baseline="-25000" dirty="0">
                              <a:effectLst/>
                            </a:rPr>
                            <a:t>n</a:t>
                          </a:r>
                          <a:r>
                            <a:rPr lang="en-US" sz="2600" dirty="0">
                              <a:effectLst/>
                            </a:rPr>
                            <a:t> , CO</a:t>
                          </a:r>
                          <a:r>
                            <a:rPr lang="en-US" sz="2600" baseline="-25000" dirty="0">
                              <a:effectLst/>
                            </a:rPr>
                            <a:t>2</a:t>
                          </a:r>
                          <a:r>
                            <a:rPr lang="en-US" sz="2600" dirty="0">
                              <a:effectLst/>
                            </a:rPr>
                            <a:t>, RCO</a:t>
                          </a:r>
                          <a:r>
                            <a:rPr lang="en-US" sz="2600" baseline="30000" dirty="0">
                              <a:effectLst/>
                            </a:rPr>
                            <a:t>+</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Fe</a:t>
                          </a:r>
                          <a:r>
                            <a:rPr lang="en-US" sz="2600" baseline="30000" dirty="0">
                              <a:effectLst/>
                            </a:rPr>
                            <a:t>2+</a:t>
                          </a:r>
                          <a:r>
                            <a:rPr lang="en-US" sz="2600" dirty="0">
                              <a:effectLst/>
                            </a:rPr>
                            <a:t> , Co</a:t>
                          </a:r>
                          <a:r>
                            <a:rPr lang="en-US" sz="2600" baseline="30000" dirty="0">
                              <a:effectLst/>
                            </a:rPr>
                            <a:t>2+</a:t>
                          </a:r>
                          <a:r>
                            <a:rPr lang="en-US" sz="2600" dirty="0">
                              <a:effectLst/>
                            </a:rPr>
                            <a:t>, Ni</a:t>
                          </a:r>
                          <a:r>
                            <a:rPr lang="en-US" sz="2600" baseline="30000" dirty="0">
                              <a:effectLst/>
                            </a:rPr>
                            <a:t>2+</a:t>
                          </a:r>
                          <a:r>
                            <a:rPr lang="en-US" sz="2600" dirty="0">
                              <a:effectLst/>
                            </a:rPr>
                            <a:t>, Cu</a:t>
                          </a:r>
                          <a:r>
                            <a:rPr lang="en-US" sz="2600" baseline="30000" dirty="0">
                              <a:effectLst/>
                            </a:rPr>
                            <a:t>2+</a:t>
                          </a:r>
                          <a:r>
                            <a:rPr lang="en-US" sz="2600" dirty="0">
                              <a:effectLst/>
                            </a:rPr>
                            <a:t>, Zn</a:t>
                          </a:r>
                          <a:r>
                            <a:rPr lang="en-US" sz="2600" baseline="30000" dirty="0">
                              <a:effectLst/>
                            </a:rPr>
                            <a:t>2+, </a:t>
                          </a:r>
                          <a:r>
                            <a:rPr lang="en-US" sz="2600" dirty="0">
                              <a:effectLst/>
                            </a:rPr>
                            <a:t>Pb</a:t>
                          </a:r>
                          <a:r>
                            <a:rPr lang="en-US" sz="2600" baseline="30000" dirty="0">
                              <a:effectLst/>
                            </a:rPr>
                            <a:t>2+</a:t>
                          </a:r>
                          <a:r>
                            <a:rPr lang="en-US" sz="2600" dirty="0">
                              <a:effectLst/>
                            </a:rPr>
                            <a:t>, Sn</a:t>
                          </a:r>
                          <a:r>
                            <a:rPr lang="en-US" sz="2600" baseline="30000" dirty="0">
                              <a:effectLst/>
                            </a:rPr>
                            <a:t>2+</a:t>
                          </a:r>
                          <a:r>
                            <a:rPr lang="en-US" sz="2600" dirty="0">
                              <a:effectLst/>
                            </a:rPr>
                            <a:t>, Sb</a:t>
                          </a:r>
                          <a:r>
                            <a:rPr lang="en-US" sz="2600" baseline="30000" dirty="0">
                              <a:effectLst/>
                            </a:rPr>
                            <a:t>3+</a:t>
                          </a:r>
                          <a:r>
                            <a:rPr lang="en-US" sz="2600" dirty="0">
                              <a:effectLst/>
                            </a:rPr>
                            <a:t>, Bi</a:t>
                          </a:r>
                          <a:r>
                            <a:rPr lang="en-US" sz="2600" baseline="30000" dirty="0">
                              <a:effectLst/>
                            </a:rPr>
                            <a:t>3+</a:t>
                          </a:r>
                          <a:r>
                            <a:rPr lang="en-US" sz="2600" dirty="0">
                              <a:effectLst/>
                            </a:rPr>
                            <a:t>,</a:t>
                          </a:r>
                          <a:endParaRPr lang="en-IN" sz="2600" dirty="0">
                            <a:effectLst/>
                          </a:endParaRPr>
                        </a:p>
                        <a:p>
                          <a:pPr algn="just">
                            <a:lnSpc>
                              <a:spcPct val="150000"/>
                            </a:lnSpc>
                          </a:pPr>
                          <a:r>
                            <a:rPr lang="en-US" sz="2600" dirty="0">
                              <a:effectLst/>
                            </a:rPr>
                            <a:t>Rh</a:t>
                          </a:r>
                          <a:r>
                            <a:rPr lang="en-US" sz="2600" baseline="30000" dirty="0">
                              <a:effectLst/>
                            </a:rPr>
                            <a:t>3+</a:t>
                          </a:r>
                          <a:r>
                            <a:rPr lang="en-US" sz="2600" dirty="0">
                              <a:effectLst/>
                            </a:rPr>
                            <a:t>, SO</a:t>
                          </a:r>
                          <a:r>
                            <a:rPr lang="en-US" sz="2600" baseline="-25000" dirty="0">
                              <a:effectLst/>
                            </a:rPr>
                            <a:t>2</a:t>
                          </a:r>
                          <a:r>
                            <a:rPr lang="en-US" sz="2600" dirty="0">
                              <a:effectLst/>
                            </a:rPr>
                            <a:t>, NO</a:t>
                          </a:r>
                          <a:r>
                            <a:rPr lang="en-US" sz="2600" baseline="30000" dirty="0">
                              <a:effectLst/>
                            </a:rPr>
                            <a:t>+</a:t>
                          </a:r>
                          <a:endParaRPr lang="en-IN" sz="2600" dirty="0">
                            <a:effectLst/>
                          </a:endParaRPr>
                        </a:p>
                        <a:p>
                          <a:pPr algn="just">
                            <a:lnSpc>
                              <a:spcPct val="150000"/>
                            </a:lnSpc>
                          </a:pPr>
                          <a:r>
                            <a:rPr lang="en-US" sz="2600" dirty="0">
                              <a:effectLst/>
                            </a:rPr>
                            <a:t>GaH</a:t>
                          </a:r>
                          <a:r>
                            <a:rPr lang="en-US" sz="2600" baseline="-25000" dirty="0">
                              <a:effectLst/>
                            </a:rPr>
                            <a:t>3</a:t>
                          </a:r>
                          <a:r>
                            <a:rPr lang="en-US" sz="2600" dirty="0">
                              <a:effectLst/>
                            </a:rPr>
                            <a:t>,</a:t>
                          </a:r>
                          <a:endParaRPr lang="en-IN" sz="2600" dirty="0">
                            <a:effectLst/>
                          </a:endParaRPr>
                        </a:p>
                        <a:p>
                          <a:r>
                            <a:rPr lang="en-US" sz="2600" dirty="0">
                              <a:effectLst/>
                            </a:rPr>
                            <a:t> </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Cu</a:t>
                          </a:r>
                          <a:r>
                            <a:rPr lang="en-US" sz="2600" baseline="30000" dirty="0">
                              <a:effectLst/>
                            </a:rPr>
                            <a:t>+</a:t>
                          </a:r>
                          <a:r>
                            <a:rPr lang="en-US" sz="2600" dirty="0">
                              <a:effectLst/>
                            </a:rPr>
                            <a:t>, Ag</a:t>
                          </a:r>
                          <a:r>
                            <a:rPr lang="en-US" sz="2600" baseline="30000" dirty="0">
                              <a:effectLst/>
                            </a:rPr>
                            <a:t>+</a:t>
                          </a:r>
                          <a:r>
                            <a:rPr lang="en-US" sz="2600" dirty="0">
                              <a:effectLst/>
                            </a:rPr>
                            <a:t>, Au</a:t>
                          </a:r>
                          <a:r>
                            <a:rPr lang="en-US" sz="2600" baseline="30000" dirty="0">
                              <a:effectLst/>
                            </a:rPr>
                            <a:t>+</a:t>
                          </a:r>
                          <a:r>
                            <a:rPr lang="en-US" sz="2600" dirty="0">
                              <a:effectLst/>
                            </a:rPr>
                            <a:t>, TI</a:t>
                          </a:r>
                          <a:r>
                            <a:rPr lang="en-US" sz="2600" baseline="30000" dirty="0">
                              <a:effectLst/>
                            </a:rPr>
                            <a:t>+</a:t>
                          </a:r>
                          <a:r>
                            <a:rPr lang="en-US" sz="2600" dirty="0">
                              <a:effectLst/>
                            </a:rPr>
                            <a:t>, Hg</a:t>
                          </a:r>
                          <a:r>
                            <a:rPr lang="en-US" sz="2600" baseline="30000" dirty="0">
                              <a:effectLst/>
                            </a:rPr>
                            <a:t>+</a:t>
                          </a:r>
                          <a:r>
                            <a:rPr lang="en-US" sz="2600" dirty="0">
                              <a:effectLst/>
                            </a:rPr>
                            <a:t>, Pd</a:t>
                          </a:r>
                          <a:r>
                            <a:rPr lang="en-US" sz="2600" baseline="30000" dirty="0">
                              <a:effectLst/>
                            </a:rPr>
                            <a:t>2</a:t>
                          </a:r>
                          <a:r>
                            <a:rPr lang="en-US" sz="2600" dirty="0">
                              <a:effectLst/>
                            </a:rPr>
                            <a:t>, Cd</a:t>
                          </a:r>
                          <a:r>
                            <a:rPr lang="en-US" sz="2600" baseline="30000" dirty="0">
                              <a:effectLst/>
                            </a:rPr>
                            <a:t>2+</a:t>
                          </a:r>
                          <a:r>
                            <a:rPr lang="en-US" sz="2600" dirty="0">
                              <a:effectLst/>
                            </a:rPr>
                            <a:t>, Pt</a:t>
                          </a:r>
                          <a:r>
                            <a:rPr lang="en-US" sz="2600" baseline="30000" dirty="0">
                              <a:effectLst/>
                            </a:rPr>
                            <a:t>2+</a:t>
                          </a:r>
                          <a:r>
                            <a:rPr lang="en-US" sz="2600" dirty="0">
                              <a:effectLst/>
                            </a:rPr>
                            <a:t>, Hg</a:t>
                          </a:r>
                          <a:r>
                            <a:rPr lang="en-US" sz="2600" baseline="30000" dirty="0">
                              <a:effectLst/>
                            </a:rPr>
                            <a:t>+2</a:t>
                          </a:r>
                          <a:r>
                            <a:rPr lang="en-US" sz="2600" dirty="0">
                              <a:effectLst/>
                            </a:rPr>
                            <a:t> , Pt</a:t>
                          </a:r>
                          <a:r>
                            <a:rPr lang="en-US" sz="2600" baseline="30000" dirty="0">
                              <a:effectLst/>
                            </a:rPr>
                            <a:t>4+</a:t>
                          </a:r>
                          <a:r>
                            <a:rPr lang="en-US" sz="2600" dirty="0">
                              <a:effectLst/>
                            </a:rPr>
                            <a:t>, TI</a:t>
                          </a:r>
                          <a:r>
                            <a:rPr lang="en-US" sz="2600" baseline="30000" dirty="0">
                              <a:effectLst/>
                            </a:rPr>
                            <a:t>3+</a:t>
                          </a:r>
                          <a:r>
                            <a:rPr lang="en-US" sz="2600" dirty="0">
                              <a:effectLst/>
                            </a:rPr>
                            <a:t>, BH</a:t>
                          </a:r>
                          <a:r>
                            <a:rPr lang="en-US" sz="2600" baseline="-25000" dirty="0">
                              <a:effectLst/>
                            </a:rPr>
                            <a:t>3</a:t>
                          </a:r>
                          <a:r>
                            <a:rPr lang="en-US" sz="2600" dirty="0">
                              <a:effectLst/>
                            </a:rPr>
                            <a:t>, GaCI</a:t>
                          </a:r>
                          <a:r>
                            <a:rPr lang="en-US" sz="2600" baseline="-25000" dirty="0">
                              <a:effectLst/>
                            </a:rPr>
                            <a:t>3</a:t>
                          </a:r>
                          <a:r>
                            <a:rPr lang="en-US" sz="2600" dirty="0">
                              <a:effectLst/>
                            </a:rPr>
                            <a:t>, InCI</a:t>
                          </a:r>
                          <a:r>
                            <a:rPr lang="en-US" sz="2600" baseline="-25000" dirty="0">
                              <a:effectLst/>
                            </a:rPr>
                            <a:t>3,</a:t>
                          </a:r>
                          <a:endParaRPr lang="en-IN" sz="2600" dirty="0">
                            <a:effectLst/>
                          </a:endParaRPr>
                        </a:p>
                        <a:p>
                          <a:pPr algn="just">
                            <a:lnSpc>
                              <a:spcPct val="150000"/>
                            </a:lnSpc>
                          </a:pPr>
                          <a:r>
                            <a:rPr lang="en-US" sz="2600" dirty="0">
                              <a:effectLst/>
                            </a:rPr>
                            <a:t>:CH</a:t>
                          </a:r>
                          <a:r>
                            <a:rPr lang="en-US" sz="2600" baseline="-25000" dirty="0">
                              <a:effectLst/>
                            </a:rPr>
                            <a:t>2</a:t>
                          </a:r>
                          <a:r>
                            <a:rPr lang="en-US" sz="2600" dirty="0">
                              <a:effectLst/>
                            </a:rPr>
                            <a:t>, carbenes</a:t>
                          </a:r>
                          <a:endParaRPr lang="en-IN" sz="2600" dirty="0">
                            <a:effectLst/>
                          </a:endParaRPr>
                        </a:p>
                        <a:p>
                          <a:pPr algn="just">
                            <a:lnSpc>
                              <a:spcPct val="150000"/>
                            </a:lnSpc>
                          </a:pPr>
                          <a:r>
                            <a:rPr lang="en-US" sz="2600" dirty="0">
                              <a:effectLst/>
                            </a:rPr>
                            <a:t>π-acceptors</a:t>
                          </a:r>
                          <a:endParaRPr lang="en-IN" sz="2600" dirty="0">
                            <a:effectLst/>
                          </a:endParaRPr>
                        </a:p>
                        <a:p>
                          <a:pPr algn="just">
                            <a:lnSpc>
                              <a:spcPct val="150000"/>
                            </a:lnSpc>
                          </a:pPr>
                          <a:r>
                            <a:rPr lang="en-US" sz="2600" dirty="0">
                              <a:effectLst/>
                            </a:rPr>
                            <a:t>I</a:t>
                          </a:r>
                          <a:r>
                            <a:rPr lang="en-US" sz="2600" baseline="30000" dirty="0">
                              <a:effectLst/>
                            </a:rPr>
                            <a:t>+</a:t>
                          </a:r>
                          <a:r>
                            <a:rPr lang="en-US" sz="2600" dirty="0">
                              <a:effectLst/>
                            </a:rPr>
                            <a:t>, Br</a:t>
                          </a:r>
                          <a:r>
                            <a:rPr lang="en-US" sz="2600" baseline="30000" dirty="0">
                              <a:effectLst/>
                            </a:rPr>
                            <a:t>+</a:t>
                          </a:r>
                          <a:r>
                            <a:rPr lang="en-US" sz="2600" dirty="0">
                              <a:effectLst/>
                            </a:rPr>
                            <a:t>, O, CI, Br, I, N</a:t>
                          </a:r>
                          <a:endParaRPr lang="en-IN" sz="2600" dirty="0">
                            <a:effectLst/>
                          </a:endParaRPr>
                        </a:p>
                        <a:p>
                          <a:pPr algn="just">
                            <a:lnSpc>
                              <a:spcPct val="150000"/>
                            </a:lnSpc>
                          </a:pPr>
                          <a:r>
                            <a:rPr lang="en-US" sz="2600" dirty="0">
                              <a:effectLst/>
                            </a:rPr>
                            <a:t>Zero valent metal atoms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776490016"/>
                      </a:ext>
                    </a:extLst>
                  </a:tr>
                </a:tbl>
              </a:graphicData>
            </a:graphic>
          </p:graphicFrame>
        </mc:Choice>
        <mc:Fallback xmlns="">
          <p:graphicFrame>
            <p:nvGraphicFramePr>
              <p:cNvPr id="2" name="Table 1">
                <a:extLst>
                  <a:ext uri="{FF2B5EF4-FFF2-40B4-BE49-F238E27FC236}">
                    <a16:creationId xmlns:a16="http://schemas.microsoft.com/office/drawing/2014/main" id="{F44A3D9D-BE6D-CE77-540D-041CBE8CCE75}"/>
                  </a:ext>
                </a:extLst>
              </p:cNvPr>
              <p:cNvGraphicFramePr>
                <a:graphicFrameLocks noGrp="1"/>
              </p:cNvGraphicFramePr>
              <p:nvPr>
                <p:extLst>
                  <p:ext uri="{D42A27DB-BD31-4B8C-83A1-F6EECF244321}">
                    <p14:modId xmlns:p14="http://schemas.microsoft.com/office/powerpoint/2010/main" val="1242500846"/>
                  </p:ext>
                </p:extLst>
              </p:nvPr>
            </p:nvGraphicFramePr>
            <p:xfrm>
              <a:off x="228600" y="214376"/>
              <a:ext cx="8686800" cy="6415024"/>
            </p:xfrm>
            <a:graphic>
              <a:graphicData uri="http://schemas.openxmlformats.org/drawingml/2006/table">
                <a:tbl>
                  <a:tblPr firstRow="1" firstCol="1" bandRow="1">
                    <a:tableStyleId>{5C22544A-7EE6-4342-B048-85BDC9FD1C3A}</a:tableStyleId>
                  </a:tblPr>
                  <a:tblGrid>
                    <a:gridCol w="3703480">
                      <a:extLst>
                        <a:ext uri="{9D8B030D-6E8A-4147-A177-3AD203B41FA5}">
                          <a16:colId xmlns:a16="http://schemas.microsoft.com/office/drawing/2014/main" val="2518104048"/>
                        </a:ext>
                      </a:extLst>
                    </a:gridCol>
                    <a:gridCol w="2076209">
                      <a:extLst>
                        <a:ext uri="{9D8B030D-6E8A-4147-A177-3AD203B41FA5}">
                          <a16:colId xmlns:a16="http://schemas.microsoft.com/office/drawing/2014/main" val="287895366"/>
                        </a:ext>
                      </a:extLst>
                    </a:gridCol>
                    <a:gridCol w="2907111">
                      <a:extLst>
                        <a:ext uri="{9D8B030D-6E8A-4147-A177-3AD203B41FA5}">
                          <a16:colId xmlns:a16="http://schemas.microsoft.com/office/drawing/2014/main" val="584788617"/>
                        </a:ext>
                      </a:extLst>
                    </a:gridCol>
                  </a:tblGrid>
                  <a:tr h="1127252">
                    <a:tc>
                      <a:txBody>
                        <a:bodyPr/>
                        <a:lstStyle/>
                        <a:p>
                          <a:pPr marL="450215" algn="just">
                            <a:lnSpc>
                              <a:spcPct val="150000"/>
                            </a:lnSpc>
                          </a:pPr>
                          <a:r>
                            <a:rPr lang="en-US" sz="2600" dirty="0">
                              <a:effectLst/>
                            </a:rPr>
                            <a:t>Hard Acids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Borderline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Soft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3387110977"/>
                      </a:ext>
                    </a:extLst>
                  </a:tr>
                  <a:tr h="5287772">
                    <a:tc>
                      <a:txBody>
                        <a:bodyPr/>
                        <a:lstStyle/>
                        <a:p>
                          <a:endParaRPr lang="en-US"/>
                        </a:p>
                      </a:txBody>
                      <a:tcPr marL="68580" marR="68580" marT="0" marB="0">
                        <a:blipFill>
                          <a:blip r:embed="rId2"/>
                          <a:stretch>
                            <a:fillRect l="-164" t="-21429" r="-135197" b="-3802"/>
                          </a:stretch>
                        </a:blipFill>
                      </a:tcPr>
                    </a:tc>
                    <a:tc>
                      <a:txBody>
                        <a:bodyPr/>
                        <a:lstStyle/>
                        <a:p>
                          <a:pPr algn="just">
                            <a:lnSpc>
                              <a:spcPct val="150000"/>
                            </a:lnSpc>
                          </a:pPr>
                          <a:r>
                            <a:rPr lang="en-US" sz="2600" dirty="0">
                              <a:effectLst/>
                            </a:rPr>
                            <a:t>Fe</a:t>
                          </a:r>
                          <a:r>
                            <a:rPr lang="en-US" sz="2600" baseline="30000" dirty="0">
                              <a:effectLst/>
                            </a:rPr>
                            <a:t>2+</a:t>
                          </a:r>
                          <a:r>
                            <a:rPr lang="en-US" sz="2600" dirty="0">
                              <a:effectLst/>
                            </a:rPr>
                            <a:t> , Co</a:t>
                          </a:r>
                          <a:r>
                            <a:rPr lang="en-US" sz="2600" baseline="30000" dirty="0">
                              <a:effectLst/>
                            </a:rPr>
                            <a:t>2+</a:t>
                          </a:r>
                          <a:r>
                            <a:rPr lang="en-US" sz="2600" dirty="0">
                              <a:effectLst/>
                            </a:rPr>
                            <a:t>, Ni</a:t>
                          </a:r>
                          <a:r>
                            <a:rPr lang="en-US" sz="2600" baseline="30000" dirty="0">
                              <a:effectLst/>
                            </a:rPr>
                            <a:t>2+</a:t>
                          </a:r>
                          <a:r>
                            <a:rPr lang="en-US" sz="2600" dirty="0">
                              <a:effectLst/>
                            </a:rPr>
                            <a:t>, Cu</a:t>
                          </a:r>
                          <a:r>
                            <a:rPr lang="en-US" sz="2600" baseline="30000" dirty="0">
                              <a:effectLst/>
                            </a:rPr>
                            <a:t>2+</a:t>
                          </a:r>
                          <a:r>
                            <a:rPr lang="en-US" sz="2600" dirty="0">
                              <a:effectLst/>
                            </a:rPr>
                            <a:t>, Zn</a:t>
                          </a:r>
                          <a:r>
                            <a:rPr lang="en-US" sz="2600" baseline="30000" dirty="0">
                              <a:effectLst/>
                            </a:rPr>
                            <a:t>2+, </a:t>
                          </a:r>
                          <a:r>
                            <a:rPr lang="en-US" sz="2600" dirty="0">
                              <a:effectLst/>
                            </a:rPr>
                            <a:t>Pb</a:t>
                          </a:r>
                          <a:r>
                            <a:rPr lang="en-US" sz="2600" baseline="30000" dirty="0">
                              <a:effectLst/>
                            </a:rPr>
                            <a:t>2+</a:t>
                          </a:r>
                          <a:r>
                            <a:rPr lang="en-US" sz="2600" dirty="0">
                              <a:effectLst/>
                            </a:rPr>
                            <a:t>, Sn</a:t>
                          </a:r>
                          <a:r>
                            <a:rPr lang="en-US" sz="2600" baseline="30000" dirty="0">
                              <a:effectLst/>
                            </a:rPr>
                            <a:t>2+</a:t>
                          </a:r>
                          <a:r>
                            <a:rPr lang="en-US" sz="2600" dirty="0">
                              <a:effectLst/>
                            </a:rPr>
                            <a:t>, Sb</a:t>
                          </a:r>
                          <a:r>
                            <a:rPr lang="en-US" sz="2600" baseline="30000" dirty="0">
                              <a:effectLst/>
                            </a:rPr>
                            <a:t>3+</a:t>
                          </a:r>
                          <a:r>
                            <a:rPr lang="en-US" sz="2600" dirty="0">
                              <a:effectLst/>
                            </a:rPr>
                            <a:t>, Bi</a:t>
                          </a:r>
                          <a:r>
                            <a:rPr lang="en-US" sz="2600" baseline="30000" dirty="0">
                              <a:effectLst/>
                            </a:rPr>
                            <a:t>3+</a:t>
                          </a:r>
                          <a:r>
                            <a:rPr lang="en-US" sz="2600" dirty="0">
                              <a:effectLst/>
                            </a:rPr>
                            <a:t>,</a:t>
                          </a:r>
                          <a:endParaRPr lang="en-IN" sz="2600" dirty="0">
                            <a:effectLst/>
                          </a:endParaRPr>
                        </a:p>
                        <a:p>
                          <a:pPr algn="just">
                            <a:lnSpc>
                              <a:spcPct val="150000"/>
                            </a:lnSpc>
                          </a:pPr>
                          <a:r>
                            <a:rPr lang="en-US" sz="2600" dirty="0">
                              <a:effectLst/>
                            </a:rPr>
                            <a:t>Rh</a:t>
                          </a:r>
                          <a:r>
                            <a:rPr lang="en-US" sz="2600" baseline="30000" dirty="0">
                              <a:effectLst/>
                            </a:rPr>
                            <a:t>3+</a:t>
                          </a:r>
                          <a:r>
                            <a:rPr lang="en-US" sz="2600" dirty="0">
                              <a:effectLst/>
                            </a:rPr>
                            <a:t>, SO</a:t>
                          </a:r>
                          <a:r>
                            <a:rPr lang="en-US" sz="2600" baseline="-25000" dirty="0">
                              <a:effectLst/>
                            </a:rPr>
                            <a:t>2</a:t>
                          </a:r>
                          <a:r>
                            <a:rPr lang="en-US" sz="2600" dirty="0">
                              <a:effectLst/>
                            </a:rPr>
                            <a:t>, NO</a:t>
                          </a:r>
                          <a:r>
                            <a:rPr lang="en-US" sz="2600" baseline="30000" dirty="0">
                              <a:effectLst/>
                            </a:rPr>
                            <a:t>+</a:t>
                          </a:r>
                          <a:endParaRPr lang="en-IN" sz="2600" dirty="0">
                            <a:effectLst/>
                          </a:endParaRPr>
                        </a:p>
                        <a:p>
                          <a:pPr algn="just">
                            <a:lnSpc>
                              <a:spcPct val="150000"/>
                            </a:lnSpc>
                          </a:pPr>
                          <a:r>
                            <a:rPr lang="en-US" sz="2600" dirty="0">
                              <a:effectLst/>
                            </a:rPr>
                            <a:t>GaH</a:t>
                          </a:r>
                          <a:r>
                            <a:rPr lang="en-US" sz="2600" baseline="-25000" dirty="0">
                              <a:effectLst/>
                            </a:rPr>
                            <a:t>3</a:t>
                          </a:r>
                          <a:r>
                            <a:rPr lang="en-US" sz="2600" dirty="0">
                              <a:effectLst/>
                            </a:rPr>
                            <a:t>,</a:t>
                          </a:r>
                          <a:endParaRPr lang="en-IN" sz="2600" dirty="0">
                            <a:effectLst/>
                          </a:endParaRPr>
                        </a:p>
                        <a:p>
                          <a:r>
                            <a:rPr lang="en-US" sz="2600" dirty="0">
                              <a:effectLst/>
                            </a:rPr>
                            <a:t> </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Cu</a:t>
                          </a:r>
                          <a:r>
                            <a:rPr lang="en-US" sz="2600" baseline="30000" dirty="0">
                              <a:effectLst/>
                            </a:rPr>
                            <a:t>+</a:t>
                          </a:r>
                          <a:r>
                            <a:rPr lang="en-US" sz="2600" dirty="0">
                              <a:effectLst/>
                            </a:rPr>
                            <a:t>, Ag</a:t>
                          </a:r>
                          <a:r>
                            <a:rPr lang="en-US" sz="2600" baseline="30000" dirty="0">
                              <a:effectLst/>
                            </a:rPr>
                            <a:t>+</a:t>
                          </a:r>
                          <a:r>
                            <a:rPr lang="en-US" sz="2600" dirty="0">
                              <a:effectLst/>
                            </a:rPr>
                            <a:t>, Au</a:t>
                          </a:r>
                          <a:r>
                            <a:rPr lang="en-US" sz="2600" baseline="30000" dirty="0">
                              <a:effectLst/>
                            </a:rPr>
                            <a:t>+</a:t>
                          </a:r>
                          <a:r>
                            <a:rPr lang="en-US" sz="2600" dirty="0">
                              <a:effectLst/>
                            </a:rPr>
                            <a:t>, TI</a:t>
                          </a:r>
                          <a:r>
                            <a:rPr lang="en-US" sz="2600" baseline="30000" dirty="0">
                              <a:effectLst/>
                            </a:rPr>
                            <a:t>+</a:t>
                          </a:r>
                          <a:r>
                            <a:rPr lang="en-US" sz="2600" dirty="0">
                              <a:effectLst/>
                            </a:rPr>
                            <a:t>, Hg</a:t>
                          </a:r>
                          <a:r>
                            <a:rPr lang="en-US" sz="2600" baseline="30000" dirty="0">
                              <a:effectLst/>
                            </a:rPr>
                            <a:t>+</a:t>
                          </a:r>
                          <a:r>
                            <a:rPr lang="en-US" sz="2600" dirty="0">
                              <a:effectLst/>
                            </a:rPr>
                            <a:t>, Pd</a:t>
                          </a:r>
                          <a:r>
                            <a:rPr lang="en-US" sz="2600" baseline="30000" dirty="0">
                              <a:effectLst/>
                            </a:rPr>
                            <a:t>2</a:t>
                          </a:r>
                          <a:r>
                            <a:rPr lang="en-US" sz="2600" dirty="0">
                              <a:effectLst/>
                            </a:rPr>
                            <a:t>, Cd</a:t>
                          </a:r>
                          <a:r>
                            <a:rPr lang="en-US" sz="2600" baseline="30000" dirty="0">
                              <a:effectLst/>
                            </a:rPr>
                            <a:t>2+</a:t>
                          </a:r>
                          <a:r>
                            <a:rPr lang="en-US" sz="2600" dirty="0">
                              <a:effectLst/>
                            </a:rPr>
                            <a:t>, Pt</a:t>
                          </a:r>
                          <a:r>
                            <a:rPr lang="en-US" sz="2600" baseline="30000" dirty="0">
                              <a:effectLst/>
                            </a:rPr>
                            <a:t>2+</a:t>
                          </a:r>
                          <a:r>
                            <a:rPr lang="en-US" sz="2600" dirty="0">
                              <a:effectLst/>
                            </a:rPr>
                            <a:t>, Hg</a:t>
                          </a:r>
                          <a:r>
                            <a:rPr lang="en-US" sz="2600" baseline="30000" dirty="0">
                              <a:effectLst/>
                            </a:rPr>
                            <a:t>+2</a:t>
                          </a:r>
                          <a:r>
                            <a:rPr lang="en-US" sz="2600" dirty="0">
                              <a:effectLst/>
                            </a:rPr>
                            <a:t> , Pt</a:t>
                          </a:r>
                          <a:r>
                            <a:rPr lang="en-US" sz="2600" baseline="30000" dirty="0">
                              <a:effectLst/>
                            </a:rPr>
                            <a:t>4+</a:t>
                          </a:r>
                          <a:r>
                            <a:rPr lang="en-US" sz="2600" dirty="0">
                              <a:effectLst/>
                            </a:rPr>
                            <a:t>, TI</a:t>
                          </a:r>
                          <a:r>
                            <a:rPr lang="en-US" sz="2600" baseline="30000" dirty="0">
                              <a:effectLst/>
                            </a:rPr>
                            <a:t>3+</a:t>
                          </a:r>
                          <a:r>
                            <a:rPr lang="en-US" sz="2600" dirty="0">
                              <a:effectLst/>
                            </a:rPr>
                            <a:t>, BH</a:t>
                          </a:r>
                          <a:r>
                            <a:rPr lang="en-US" sz="2600" baseline="-25000" dirty="0">
                              <a:effectLst/>
                            </a:rPr>
                            <a:t>3</a:t>
                          </a:r>
                          <a:r>
                            <a:rPr lang="en-US" sz="2600" dirty="0">
                              <a:effectLst/>
                            </a:rPr>
                            <a:t>, GaCI</a:t>
                          </a:r>
                          <a:r>
                            <a:rPr lang="en-US" sz="2600" baseline="-25000" dirty="0">
                              <a:effectLst/>
                            </a:rPr>
                            <a:t>3</a:t>
                          </a:r>
                          <a:r>
                            <a:rPr lang="en-US" sz="2600" dirty="0">
                              <a:effectLst/>
                            </a:rPr>
                            <a:t>, InCI</a:t>
                          </a:r>
                          <a:r>
                            <a:rPr lang="en-US" sz="2600" baseline="-25000" dirty="0">
                              <a:effectLst/>
                            </a:rPr>
                            <a:t>3,</a:t>
                          </a:r>
                          <a:endParaRPr lang="en-IN" sz="2600" dirty="0">
                            <a:effectLst/>
                          </a:endParaRPr>
                        </a:p>
                        <a:p>
                          <a:pPr algn="just">
                            <a:lnSpc>
                              <a:spcPct val="150000"/>
                            </a:lnSpc>
                          </a:pPr>
                          <a:r>
                            <a:rPr lang="en-US" sz="2600" dirty="0">
                              <a:effectLst/>
                            </a:rPr>
                            <a:t>:CH</a:t>
                          </a:r>
                          <a:r>
                            <a:rPr lang="en-US" sz="2600" baseline="-25000" dirty="0">
                              <a:effectLst/>
                            </a:rPr>
                            <a:t>2</a:t>
                          </a:r>
                          <a:r>
                            <a:rPr lang="en-US" sz="2600" dirty="0">
                              <a:effectLst/>
                            </a:rPr>
                            <a:t>, carbenes</a:t>
                          </a:r>
                          <a:endParaRPr lang="en-IN" sz="2600" dirty="0">
                            <a:effectLst/>
                          </a:endParaRPr>
                        </a:p>
                        <a:p>
                          <a:pPr algn="just">
                            <a:lnSpc>
                              <a:spcPct val="150000"/>
                            </a:lnSpc>
                          </a:pPr>
                          <a:r>
                            <a:rPr lang="en-US" sz="2600" dirty="0">
                              <a:effectLst/>
                            </a:rPr>
                            <a:t>π-acceptors</a:t>
                          </a:r>
                          <a:endParaRPr lang="en-IN" sz="2600" dirty="0">
                            <a:effectLst/>
                          </a:endParaRPr>
                        </a:p>
                        <a:p>
                          <a:pPr algn="just">
                            <a:lnSpc>
                              <a:spcPct val="150000"/>
                            </a:lnSpc>
                          </a:pPr>
                          <a:r>
                            <a:rPr lang="en-US" sz="2600" dirty="0">
                              <a:effectLst/>
                            </a:rPr>
                            <a:t>I</a:t>
                          </a:r>
                          <a:r>
                            <a:rPr lang="en-US" sz="2600" baseline="30000" dirty="0">
                              <a:effectLst/>
                            </a:rPr>
                            <a:t>+</a:t>
                          </a:r>
                          <a:r>
                            <a:rPr lang="en-US" sz="2600" dirty="0">
                              <a:effectLst/>
                            </a:rPr>
                            <a:t>, Br</a:t>
                          </a:r>
                          <a:r>
                            <a:rPr lang="en-US" sz="2600" baseline="30000" dirty="0">
                              <a:effectLst/>
                            </a:rPr>
                            <a:t>+</a:t>
                          </a:r>
                          <a:r>
                            <a:rPr lang="en-US" sz="2600" dirty="0">
                              <a:effectLst/>
                            </a:rPr>
                            <a:t>, O, CI, Br, I, N</a:t>
                          </a:r>
                          <a:endParaRPr lang="en-IN" sz="2600" dirty="0">
                            <a:effectLst/>
                          </a:endParaRPr>
                        </a:p>
                        <a:p>
                          <a:pPr algn="just">
                            <a:lnSpc>
                              <a:spcPct val="150000"/>
                            </a:lnSpc>
                          </a:pPr>
                          <a:r>
                            <a:rPr lang="en-US" sz="2600" dirty="0">
                              <a:effectLst/>
                            </a:rPr>
                            <a:t>Zero valent metal atoms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776490016"/>
                      </a:ext>
                    </a:extLst>
                  </a:tr>
                </a:tbl>
              </a:graphicData>
            </a:graphic>
          </p:graphicFrame>
        </mc:Fallback>
      </mc:AlternateContent>
      <p:sp>
        <p:nvSpPr>
          <p:cNvPr id="3" name="Rectangle 1">
            <a:extLst>
              <a:ext uri="{FF2B5EF4-FFF2-40B4-BE49-F238E27FC236}">
                <a16:creationId xmlns:a16="http://schemas.microsoft.com/office/drawing/2014/main" id="{5440F253-B9A0-932B-17C3-41F014278777}"/>
              </a:ext>
            </a:extLst>
          </p:cNvPr>
          <p:cNvSpPr>
            <a:spLocks noChangeArrowheads="1"/>
          </p:cNvSpPr>
          <p:nvPr/>
        </p:nvSpPr>
        <p:spPr bwMode="auto">
          <a:xfrm>
            <a:off x="-35280" y="1828261"/>
            <a:ext cx="12106629" cy="87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7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4038600" y="2133600"/>
            <a:ext cx="1066800" cy="609600"/>
          </a:xfrm>
          <a:prstGeom prst="ellipse">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pic>
        <p:nvPicPr>
          <p:cNvPr id="115715" name="Picture1" descr="17p504a"/>
          <p:cNvPicPr>
            <a:picLocks noChangeAspect="1" noChangeArrowheads="1"/>
          </p:cNvPicPr>
          <p:nvPr/>
        </p:nvPicPr>
        <p:blipFill>
          <a:blip r:embed="rId3"/>
          <a:srcRect b="3818"/>
          <a:stretch>
            <a:fillRect/>
          </a:stretch>
        </p:blipFill>
        <p:spPr bwMode="auto">
          <a:xfrm>
            <a:off x="89693" y="914619"/>
            <a:ext cx="8964613" cy="5759450"/>
          </a:xfrm>
          <a:prstGeom prst="rect">
            <a:avLst/>
          </a:prstGeom>
          <a:noFill/>
          <a:ln w="9525">
            <a:noFill/>
            <a:miter lim="800000"/>
            <a:headEnd/>
            <a:tailEnd/>
          </a:ln>
          <a:effectLst/>
        </p:spPr>
      </p:pic>
      <p:sp>
        <p:nvSpPr>
          <p:cNvPr id="115716" name="Rectangle 4" hidden="1"/>
          <p:cNvSpPr>
            <a:spLocks noGrp="1" noChangeArrowheads="1"/>
          </p:cNvSpPr>
          <p:nvPr>
            <p:ph type="title"/>
          </p:nvPr>
        </p:nvSpPr>
        <p:spPr/>
        <p:txBody>
          <a:bodyPr/>
          <a:lstStyle/>
          <a:p>
            <a:endParaRPr lang="en-US"/>
          </a:p>
        </p:txBody>
      </p:sp>
      <p:sp>
        <p:nvSpPr>
          <p:cNvPr id="115718" name="Text Box 6"/>
          <p:cNvSpPr txBox="1">
            <a:spLocks noChangeArrowheads="1"/>
          </p:cNvSpPr>
          <p:nvPr/>
        </p:nvSpPr>
        <p:spPr bwMode="auto">
          <a:xfrm>
            <a:off x="684651" y="183931"/>
            <a:ext cx="8382000" cy="579438"/>
          </a:xfrm>
          <a:prstGeom prst="rect">
            <a:avLst/>
          </a:prstGeom>
          <a:noFill/>
          <a:ln w="12700">
            <a:noFill/>
            <a:miter lim="800000"/>
            <a:headEnd type="none" w="sm" len="sm"/>
            <a:tailEnd type="none" w="sm" len="sm"/>
          </a:ln>
          <a:effectLst/>
        </p:spPr>
        <p:txBody>
          <a:bodyPr>
            <a:spAutoFit/>
          </a:bodyPr>
          <a:lstStyle/>
          <a:p>
            <a:pPr algn="r">
              <a:spcBef>
                <a:spcPct val="50000"/>
              </a:spcBef>
            </a:pPr>
            <a:r>
              <a:rPr lang="en-US" sz="3200" b="1" dirty="0" err="1">
                <a:solidFill>
                  <a:srgbClr val="C00000"/>
                </a:solidFill>
                <a:latin typeface="Arial" charset="0"/>
                <a:cs typeface="Arial" charset="0"/>
              </a:rPr>
              <a:t>Brønsted</a:t>
            </a:r>
            <a:r>
              <a:rPr lang="en-US" sz="3200" b="1" dirty="0">
                <a:solidFill>
                  <a:srgbClr val="C00000"/>
                </a:solidFill>
                <a:latin typeface="Arial" charset="0"/>
                <a:cs typeface="Arial" charset="0"/>
              </a:rPr>
              <a:t>-Lowry Theory of Acids &amp; Bases</a:t>
            </a:r>
          </a:p>
        </p:txBody>
      </p:sp>
      <p:sp>
        <p:nvSpPr>
          <p:cNvPr id="115720" name="Oval 8"/>
          <p:cNvSpPr>
            <a:spLocks noChangeArrowheads="1"/>
          </p:cNvSpPr>
          <p:nvPr/>
        </p:nvSpPr>
        <p:spPr bwMode="auto">
          <a:xfrm>
            <a:off x="4114800" y="2057400"/>
            <a:ext cx="914400" cy="762000"/>
          </a:xfrm>
          <a:prstGeom prst="ellipse">
            <a:avLst/>
          </a:prstGeom>
          <a:noFill/>
          <a:ln w="28575">
            <a:solidFill>
              <a:srgbClr val="FF0000"/>
            </a:solidFill>
            <a:miter lim="800000"/>
            <a:headEnd type="none" w="sm" len="sm"/>
            <a:tailEnd type="none" w="sm" len="sm"/>
          </a:ln>
          <a:effectLst/>
        </p:spPr>
        <p:txBody>
          <a:bodyPr wrap="none" anchor="ctr"/>
          <a:lstStyle/>
          <a:p>
            <a:endParaRPr lang="en-IN"/>
          </a:p>
        </p:txBody>
      </p:sp>
      <p:sp>
        <p:nvSpPr>
          <p:cNvPr id="115721" name="Text Box 9"/>
          <p:cNvSpPr txBox="1">
            <a:spLocks noChangeArrowheads="1"/>
          </p:cNvSpPr>
          <p:nvPr/>
        </p:nvSpPr>
        <p:spPr bwMode="auto">
          <a:xfrm>
            <a:off x="1447800" y="2819400"/>
            <a:ext cx="2590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1" dirty="0">
                <a:solidFill>
                  <a:srgbClr val="FF0000"/>
                </a:solidFill>
                <a:latin typeface="Arial" charset="0"/>
                <a:cs typeface="Arial" charset="0"/>
              </a:rPr>
              <a:t>Reversible reaction</a:t>
            </a:r>
          </a:p>
        </p:txBody>
      </p:sp>
      <p:sp>
        <p:nvSpPr>
          <p:cNvPr id="115722" name="Line 10"/>
          <p:cNvSpPr>
            <a:spLocks noChangeShapeType="1"/>
          </p:cNvSpPr>
          <p:nvPr/>
        </p:nvSpPr>
        <p:spPr bwMode="auto">
          <a:xfrm flipV="1">
            <a:off x="3733800" y="2667000"/>
            <a:ext cx="457200" cy="304800"/>
          </a:xfrm>
          <a:prstGeom prst="line">
            <a:avLst/>
          </a:prstGeom>
          <a:noFill/>
          <a:ln w="12700">
            <a:solidFill>
              <a:srgbClr val="FF0000"/>
            </a:solidFill>
            <a:miter lim="800000"/>
            <a:headEnd/>
            <a:tailEnd type="arrow" w="med" len="med"/>
          </a:ln>
          <a:effectLst/>
        </p:spPr>
        <p:txBody>
          <a:bodyPr wrap="none"/>
          <a:lstStyle/>
          <a:p>
            <a:endParaRPr lang="en-IN"/>
          </a:p>
        </p:txBody>
      </p:sp>
    </p:spTree>
    <p:extLst>
      <p:ext uri="{BB962C8B-B14F-4D97-AF65-F5344CB8AC3E}">
        <p14:creationId xmlns:p14="http://schemas.microsoft.com/office/powerpoint/2010/main" val="3843528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0F0A6-91EB-1603-25C7-E057CBE50F2D}"/>
              </a:ext>
            </a:extLst>
          </p:cNvPr>
          <p:cNvSpPr txBox="1"/>
          <p:nvPr/>
        </p:nvSpPr>
        <p:spPr>
          <a:xfrm>
            <a:off x="457200" y="-76200"/>
            <a:ext cx="8305800" cy="6835782"/>
          </a:xfrm>
          <a:prstGeom prst="rect">
            <a:avLst/>
          </a:prstGeom>
          <a:noFill/>
        </p:spPr>
        <p:txBody>
          <a:bodyPr wrap="square">
            <a:spAutoFit/>
          </a:bodyPr>
          <a:lstStyle/>
          <a:p>
            <a:pPr lvl="0" algn="ctr">
              <a:lnSpc>
                <a:spcPct val="150000"/>
              </a:lnSpc>
            </a:pP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3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Hard bases:</a:t>
            </a:r>
            <a:r>
              <a:rPr lang="en-US" sz="2000" dirty="0">
                <a:solidFill>
                  <a:srgbClr val="000000"/>
                </a:solidFill>
                <a:effectLst/>
                <a:latin typeface="Times New Roman" panose="02020603050405020304" pitchFamily="18" charset="0"/>
                <a:ea typeface="Arial Unicode MS"/>
              </a:rPr>
              <a:t> Hard bases are those which have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a:t>
            </a:r>
            <a:r>
              <a:rPr lang="en-US" sz="2000" dirty="0" err="1">
                <a:solidFill>
                  <a:srgbClr val="000000"/>
                </a:solidFill>
                <a:effectLst/>
                <a:latin typeface="Times New Roman" panose="02020603050405020304" pitchFamily="18" charset="0"/>
                <a:ea typeface="Arial Unicode MS"/>
              </a:rPr>
              <a:t>i</a:t>
            </a:r>
            <a:r>
              <a:rPr lang="en-US" sz="2000" dirty="0">
                <a:solidFill>
                  <a:srgbClr val="000000"/>
                </a:solidFill>
                <a:effectLst/>
                <a:latin typeface="Times New Roman" panose="02020603050405020304" pitchFamily="18" charset="0"/>
                <a:ea typeface="Arial Unicode MS"/>
              </a:rPr>
              <a:t>) Small in size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 Have high electronegativity</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(iii) Donor atoms have low polarizabilities.</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(iv) Fewer number of d-electrons.</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(v) Accumulation of nonpolarizable moieties.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Soft bases:</a:t>
            </a:r>
            <a:r>
              <a:rPr lang="en-US" sz="2000" dirty="0">
                <a:solidFill>
                  <a:srgbClr val="000000"/>
                </a:solidFill>
                <a:effectLst/>
                <a:latin typeface="Times New Roman" panose="02020603050405020304" pitchFamily="18" charset="0"/>
                <a:ea typeface="Arial Unicode MS"/>
              </a:rPr>
              <a:t> Soft bases are those which have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a:t>
            </a:r>
            <a:r>
              <a:rPr lang="en-US" sz="2000" dirty="0" err="1">
                <a:solidFill>
                  <a:srgbClr val="000000"/>
                </a:solidFill>
                <a:effectLst/>
                <a:latin typeface="Times New Roman" panose="02020603050405020304" pitchFamily="18" charset="0"/>
                <a:ea typeface="Arial Unicode MS"/>
              </a:rPr>
              <a:t>i</a:t>
            </a:r>
            <a:r>
              <a:rPr lang="en-US" sz="2000" dirty="0">
                <a:solidFill>
                  <a:srgbClr val="000000"/>
                </a:solidFill>
                <a:effectLst/>
                <a:latin typeface="Times New Roman" panose="02020603050405020304" pitchFamily="18" charset="0"/>
                <a:ea typeface="Arial Unicode MS"/>
              </a:rPr>
              <a:t>) Large in size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 Low electronegativity</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(iii) Donor atoms are easily polarized</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(iv) Larger number of d-electrons.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(v) Accumulation of polarizable moieties. </a:t>
            </a:r>
            <a:endParaRPr lang="en-IN" sz="2000" dirty="0">
              <a:effectLst/>
              <a:latin typeface="Times New Roman" panose="02020603050405020304" pitchFamily="18" charset="0"/>
              <a:ea typeface="Arial Unicode MS"/>
            </a:endParaRPr>
          </a:p>
          <a:p>
            <a:pPr marL="342900" lvl="0" indent="-342900" algn="just">
              <a:lnSpc>
                <a:spcPct val="150000"/>
              </a:lnSpc>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Among the halide ions, softness increases in the order F</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&lt;CI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&lt;Br</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hardest and 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the softest base.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485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DA927FF-605F-9825-2375-DCA39980EE49}"/>
                  </a:ext>
                </a:extLst>
              </p:cNvPr>
              <p:cNvGraphicFramePr>
                <a:graphicFrameLocks noGrp="1"/>
              </p:cNvGraphicFramePr>
              <p:nvPr/>
            </p:nvGraphicFramePr>
            <p:xfrm>
              <a:off x="304800" y="374921"/>
              <a:ext cx="8610600" cy="6102079"/>
            </p:xfrm>
            <a:graphic>
              <a:graphicData uri="http://schemas.openxmlformats.org/drawingml/2006/table">
                <a:tbl>
                  <a:tblPr firstRow="1" firstCol="1" bandRow="1">
                    <a:tableStyleId>{5C22544A-7EE6-4342-B048-85BDC9FD1C3A}</a:tableStyleId>
                  </a:tblPr>
                  <a:tblGrid>
                    <a:gridCol w="3523697">
                      <a:extLst>
                        <a:ext uri="{9D8B030D-6E8A-4147-A177-3AD203B41FA5}">
                          <a16:colId xmlns:a16="http://schemas.microsoft.com/office/drawing/2014/main" val="24534138"/>
                        </a:ext>
                      </a:extLst>
                    </a:gridCol>
                    <a:gridCol w="2205293">
                      <a:extLst>
                        <a:ext uri="{9D8B030D-6E8A-4147-A177-3AD203B41FA5}">
                          <a16:colId xmlns:a16="http://schemas.microsoft.com/office/drawing/2014/main" val="1657750222"/>
                        </a:ext>
                      </a:extLst>
                    </a:gridCol>
                    <a:gridCol w="2881610">
                      <a:extLst>
                        <a:ext uri="{9D8B030D-6E8A-4147-A177-3AD203B41FA5}">
                          <a16:colId xmlns:a16="http://schemas.microsoft.com/office/drawing/2014/main" val="920990892"/>
                        </a:ext>
                      </a:extLst>
                    </a:gridCol>
                  </a:tblGrid>
                  <a:tr h="1283670">
                    <a:tc>
                      <a:txBody>
                        <a:bodyPr/>
                        <a:lstStyle/>
                        <a:p>
                          <a:pPr marL="457200" algn="just">
                            <a:lnSpc>
                              <a:spcPct val="150000"/>
                            </a:lnSpc>
                          </a:pPr>
                          <a:r>
                            <a:rPr lang="en-US" sz="3200" dirty="0">
                              <a:effectLst/>
                            </a:rPr>
                            <a:t>Hard Base</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Borderline Bases</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a:effectLst/>
                            </a:rPr>
                            <a:t>Soft Bases</a:t>
                          </a:r>
                          <a:endParaRPr lang="en-IN" sz="32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378842029"/>
                      </a:ext>
                    </a:extLst>
                  </a:tr>
                  <a:tr h="4714604">
                    <a:tc>
                      <a:txBody>
                        <a:bodyPr/>
                        <a:lstStyle/>
                        <a:p>
                          <a:pPr>
                            <a:lnSpc>
                              <a:spcPct val="150000"/>
                            </a:lnSpc>
                          </a:pPr>
                          <a:r>
                            <a:rPr lang="en-US" sz="3200" dirty="0">
                              <a:effectLst/>
                            </a:rPr>
                            <a:t>H</a:t>
                          </a:r>
                          <a:r>
                            <a:rPr lang="en-US" sz="3200" baseline="-25000" dirty="0">
                              <a:effectLst/>
                            </a:rPr>
                            <a:t>2</a:t>
                          </a:r>
                          <a:r>
                            <a:rPr lang="en-US" sz="3200" dirty="0">
                              <a:effectLst/>
                            </a:rPr>
                            <a:t>O, OH</a:t>
                          </a:r>
                          <a:r>
                            <a:rPr lang="en-US" sz="3200" baseline="30000" dirty="0">
                              <a:effectLst/>
                            </a:rPr>
                            <a:t>-</a:t>
                          </a:r>
                          <a:r>
                            <a:rPr lang="en-US" sz="3200" dirty="0">
                              <a:effectLst/>
                            </a:rPr>
                            <a:t>, F</a:t>
                          </a:r>
                          <a:r>
                            <a:rPr lang="en-US" sz="3200" baseline="30000" dirty="0">
                              <a:effectLst/>
                            </a:rPr>
                            <a:t>-</a:t>
                          </a:r>
                          <a:r>
                            <a:rPr lang="en-US" sz="3200" dirty="0">
                              <a:effectLst/>
                            </a:rPr>
                            <a:t>, CH</a:t>
                          </a:r>
                          <a:r>
                            <a:rPr lang="en-US" sz="3200" baseline="-25000" dirty="0">
                              <a:effectLst/>
                            </a:rPr>
                            <a:t>3</a:t>
                          </a:r>
                          <a:r>
                            <a:rPr lang="en-US" sz="3200" dirty="0">
                              <a:effectLst/>
                            </a:rPr>
                            <a:t>COO</a:t>
                          </a:r>
                          <a:r>
                            <a:rPr lang="en-US" sz="3200" baseline="30000" dirty="0">
                              <a:effectLst/>
                            </a:rPr>
                            <a:t>-</a:t>
                          </a:r>
                          <a:r>
                            <a:rPr lang="en-US" sz="3200" dirty="0">
                              <a:effectLst/>
                            </a:rPr>
                            <a:t>, P</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4</m:t>
                                  </m:r>
                                </m:sub>
                                <m:sup>
                                  <m:r>
                                    <a:rPr lang="en-US" sz="3200">
                                      <a:effectLst/>
                                      <a:latin typeface="Cambria Math" panose="02040503050406030204" pitchFamily="18" charset="0"/>
                                    </a:rPr>
                                    <m:t>3−</m:t>
                                  </m:r>
                                </m:sup>
                              </m:sSubSup>
                              <m:r>
                                <a:rPr lang="en-US" sz="3200">
                                  <a:effectLst/>
                                  <a:latin typeface="Cambria Math" panose="02040503050406030204" pitchFamily="18" charset="0"/>
                                </a:rPr>
                                <m:t>, </m:t>
                              </m:r>
                            </m:oMath>
                          </a14:m>
                          <a:r>
                            <a:rPr lang="en-US" sz="3200" dirty="0">
                              <a:effectLst/>
                            </a:rPr>
                            <a:t>S</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4</m:t>
                                  </m:r>
                                </m:sub>
                                <m:sup>
                                  <m:r>
                                    <a:rPr lang="en-US" sz="3200">
                                      <a:effectLst/>
                                      <a:latin typeface="Cambria Math" panose="02040503050406030204" pitchFamily="18" charset="0"/>
                                    </a:rPr>
                                    <m:t>2−</m:t>
                                  </m:r>
                                </m:sup>
                              </m:sSubSup>
                            </m:oMath>
                          </a14:m>
                          <a:r>
                            <a:rPr lang="en-US" sz="3200" dirty="0">
                              <a:effectLst/>
                            </a:rPr>
                            <a:t>, CI</a:t>
                          </a:r>
                          <a:r>
                            <a:rPr lang="en-US" sz="3200" baseline="30000" dirty="0">
                              <a:effectLst/>
                            </a:rPr>
                            <a:t>-</a:t>
                          </a:r>
                          <a:r>
                            <a:rPr lang="en-US" sz="3200" dirty="0">
                              <a:effectLst/>
                            </a:rPr>
                            <a:t>, C</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oMath>
                          </a14:m>
                          <a:r>
                            <a:rPr lang="en-US" sz="3200" dirty="0">
                              <a:effectLst/>
                            </a:rPr>
                            <a:t>, CIO</a:t>
                          </a:r>
                          <a:r>
                            <a:rPr lang="en-US" sz="3200" baseline="-25000" dirty="0">
                              <a:effectLst/>
                            </a:rPr>
                            <a:t>4</a:t>
                          </a:r>
                          <a:r>
                            <a:rPr lang="en-US" sz="3200" dirty="0">
                              <a:effectLst/>
                            </a:rPr>
                            <a:t>, N</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m:t>
                                  </m:r>
                                </m:sup>
                              </m:sSubSup>
                            </m:oMath>
                          </a14:m>
                          <a:r>
                            <a:rPr lang="en-US" sz="3200" dirty="0">
                              <a:effectLst/>
                            </a:rPr>
                            <a:t>, ROH, RO</a:t>
                          </a:r>
                          <a:r>
                            <a:rPr lang="en-US" sz="3200" baseline="30000" dirty="0">
                              <a:effectLst/>
                            </a:rPr>
                            <a:t>-</a:t>
                          </a:r>
                          <a:r>
                            <a:rPr lang="en-US" sz="3200" dirty="0">
                              <a:effectLst/>
                            </a:rPr>
                            <a:t>, R</a:t>
                          </a:r>
                          <a:r>
                            <a:rPr lang="en-US" sz="3200" baseline="-25000" dirty="0">
                              <a:effectLst/>
                            </a:rPr>
                            <a:t>2</a:t>
                          </a:r>
                          <a:r>
                            <a:rPr lang="en-US" sz="3200" dirty="0">
                              <a:effectLst/>
                            </a:rPr>
                            <a:t>O, NH</a:t>
                          </a:r>
                          <a:r>
                            <a:rPr lang="en-US" sz="3200" baseline="-25000" dirty="0">
                              <a:effectLst/>
                            </a:rPr>
                            <a:t>3</a:t>
                          </a:r>
                          <a:r>
                            <a:rPr lang="en-US" sz="3200" dirty="0">
                              <a:effectLst/>
                            </a:rPr>
                            <a:t>, RNH</a:t>
                          </a:r>
                          <a:r>
                            <a:rPr lang="en-US" sz="3200" baseline="-25000" dirty="0">
                              <a:effectLst/>
                            </a:rPr>
                            <a:t>2</a:t>
                          </a:r>
                          <a:r>
                            <a:rPr lang="en-US" sz="3200" dirty="0">
                              <a:effectLst/>
                            </a:rPr>
                            <a:t>, N</a:t>
                          </a:r>
                          <a:r>
                            <a:rPr lang="en-US" sz="3200" baseline="-25000" dirty="0">
                              <a:effectLst/>
                            </a:rPr>
                            <a:t>2</a:t>
                          </a:r>
                          <a:r>
                            <a:rPr lang="en-US" sz="3200" dirty="0">
                              <a:effectLst/>
                            </a:rPr>
                            <a:t>H</a:t>
                          </a:r>
                          <a:r>
                            <a:rPr lang="en-US" sz="3200" baseline="-25000" dirty="0">
                              <a:effectLst/>
                            </a:rPr>
                            <a:t>4</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C</a:t>
                          </a:r>
                          <a:r>
                            <a:rPr lang="en-US" sz="3200" baseline="-25000" dirty="0">
                              <a:effectLst/>
                            </a:rPr>
                            <a:t>6</a:t>
                          </a:r>
                          <a:r>
                            <a:rPr lang="en-US" sz="3200" dirty="0">
                              <a:effectLst/>
                            </a:rPr>
                            <a:t>H</a:t>
                          </a:r>
                          <a:r>
                            <a:rPr lang="en-US" sz="3200" baseline="-25000" dirty="0">
                              <a:effectLst/>
                            </a:rPr>
                            <a:t>5</a:t>
                          </a:r>
                          <a:r>
                            <a:rPr lang="en-US" sz="3200" dirty="0">
                              <a:effectLst/>
                            </a:rPr>
                            <a:t>, NH</a:t>
                          </a:r>
                          <a:r>
                            <a:rPr lang="en-US" sz="3200" baseline="-25000" dirty="0">
                              <a:effectLst/>
                            </a:rPr>
                            <a:t>2</a:t>
                          </a:r>
                          <a:r>
                            <a:rPr lang="en-US" sz="3200" dirty="0">
                              <a:effectLst/>
                            </a:rPr>
                            <a:t>, C</a:t>
                          </a:r>
                          <a:r>
                            <a:rPr lang="en-US" sz="3200" baseline="-25000" dirty="0">
                              <a:effectLst/>
                            </a:rPr>
                            <a:t>6</a:t>
                          </a:r>
                          <a:r>
                            <a:rPr lang="en-US" sz="3200" dirty="0">
                              <a:effectLst/>
                            </a:rPr>
                            <a:t>H</a:t>
                          </a:r>
                          <a:r>
                            <a:rPr lang="en-US" sz="3200" baseline="-25000" dirty="0">
                              <a:effectLst/>
                            </a:rPr>
                            <a:t>5</a:t>
                          </a:r>
                          <a:r>
                            <a:rPr lang="en-US" sz="3200" dirty="0">
                              <a:effectLst/>
                            </a:rPr>
                            <a:t>N, </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N</m:t>
                                  </m:r>
                                </m:e>
                                <m:sub>
                                  <m:r>
                                    <a:rPr lang="en-US" sz="3200">
                                      <a:effectLst/>
                                      <a:latin typeface="Cambria Math" panose="02040503050406030204" pitchFamily="18" charset="0"/>
                                    </a:rPr>
                                    <m:t>3</m:t>
                                  </m:r>
                                </m:sub>
                                <m:sup>
                                  <m:r>
                                    <a:rPr lang="en-US" sz="3200">
                                      <a:effectLst/>
                                      <a:latin typeface="Cambria Math" panose="02040503050406030204" pitchFamily="18" charset="0"/>
                                    </a:rPr>
                                    <m:t>−</m:t>
                                  </m:r>
                                </m:sup>
                              </m:sSubSup>
                            </m:oMath>
                          </a14:m>
                          <a:r>
                            <a:rPr lang="en-US" sz="3200" dirty="0">
                              <a:effectLst/>
                            </a:rPr>
                            <a:t>, NO</a:t>
                          </a:r>
                          <a:r>
                            <a:rPr lang="en-US" sz="3200" baseline="-25000" dirty="0">
                              <a:effectLst/>
                            </a:rPr>
                            <a:t>2</a:t>
                          </a:r>
                          <a:r>
                            <a:rPr lang="en-US" sz="3200" dirty="0">
                              <a:effectLst/>
                            </a:rPr>
                            <a:t>, S</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r>
                                <a:rPr lang="en-US" sz="3200">
                                  <a:effectLst/>
                                  <a:latin typeface="Cambria Math" panose="02040503050406030204" pitchFamily="18" charset="0"/>
                                </a:rPr>
                                <m:t>, </m:t>
                              </m:r>
                            </m:oMath>
                          </a14:m>
                          <a:r>
                            <a:rPr lang="en-US" sz="3200" dirty="0">
                              <a:effectLst/>
                            </a:rPr>
                            <a:t>N</a:t>
                          </a:r>
                          <a:r>
                            <a:rPr lang="en-US" sz="3200" baseline="-25000" dirty="0">
                              <a:effectLst/>
                            </a:rPr>
                            <a:t>2</a:t>
                          </a:r>
                          <a:r>
                            <a:rPr lang="en-US" sz="3200" dirty="0">
                              <a:effectLst/>
                            </a:rPr>
                            <a:t>, Br</a:t>
                          </a:r>
                          <a:r>
                            <a:rPr lang="en-US" sz="3200" baseline="30000" dirty="0">
                              <a:effectLst/>
                            </a:rPr>
                            <a:t>-</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R</a:t>
                          </a:r>
                          <a:r>
                            <a:rPr lang="en-US" sz="3200" baseline="-25000" dirty="0">
                              <a:effectLst/>
                            </a:rPr>
                            <a:t>2</a:t>
                          </a:r>
                          <a:r>
                            <a:rPr lang="en-US" sz="3200" dirty="0">
                              <a:effectLst/>
                            </a:rPr>
                            <a:t>S, RSH, RS</a:t>
                          </a:r>
                          <a:r>
                            <a:rPr lang="en-US" sz="3200" baseline="30000" dirty="0">
                              <a:effectLst/>
                            </a:rPr>
                            <a:t>-</a:t>
                          </a:r>
                          <a:r>
                            <a:rPr lang="en-US" sz="3200" baseline="-25000" dirty="0">
                              <a:effectLst/>
                            </a:rPr>
                            <a:t>,</a:t>
                          </a:r>
                          <a:r>
                            <a:rPr lang="en-US" sz="3200" dirty="0">
                              <a:effectLst/>
                            </a:rPr>
                            <a:t> SCN</a:t>
                          </a:r>
                          <a:r>
                            <a:rPr lang="en-US" sz="3200" baseline="30000" dirty="0">
                              <a:effectLst/>
                            </a:rPr>
                            <a:t>-</a:t>
                          </a:r>
                          <a:r>
                            <a:rPr lang="en-US" sz="3200" dirty="0">
                              <a:effectLst/>
                            </a:rPr>
                            <a:t>, S</a:t>
                          </a:r>
                          <a:r>
                            <a:rPr lang="en-US" sz="3200" baseline="-25000" dirty="0">
                              <a:effectLst/>
                            </a:rPr>
                            <a:t>2</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r>
                                <a:rPr lang="en-US" sz="3200">
                                  <a:effectLst/>
                                  <a:latin typeface="Cambria Math" panose="02040503050406030204" pitchFamily="18" charset="0"/>
                                </a:rPr>
                                <m:t>, </m:t>
                              </m:r>
                            </m:oMath>
                          </a14:m>
                          <a:r>
                            <a:rPr lang="en-US" sz="3200" dirty="0">
                              <a:effectLst/>
                            </a:rPr>
                            <a:t>R</a:t>
                          </a:r>
                          <a:r>
                            <a:rPr lang="en-US" sz="3200" baseline="-25000" dirty="0">
                              <a:effectLst/>
                            </a:rPr>
                            <a:t>3</a:t>
                          </a:r>
                          <a:r>
                            <a:rPr lang="en-US" sz="3200" dirty="0">
                              <a:effectLst/>
                            </a:rPr>
                            <a:t>P, R</a:t>
                          </a:r>
                          <a:r>
                            <a:rPr lang="en-US" sz="3200" baseline="-25000" dirty="0">
                              <a:effectLst/>
                            </a:rPr>
                            <a:t>3</a:t>
                          </a:r>
                          <a:r>
                            <a:rPr lang="en-US" sz="3200" dirty="0">
                              <a:effectLst/>
                            </a:rPr>
                            <a:t>As, CN</a:t>
                          </a:r>
                          <a:r>
                            <a:rPr lang="en-US" sz="3200" baseline="30000" dirty="0">
                              <a:effectLst/>
                            </a:rPr>
                            <a:t>-</a:t>
                          </a:r>
                          <a:r>
                            <a:rPr lang="en-US" sz="3200" dirty="0">
                              <a:effectLst/>
                            </a:rPr>
                            <a:t>, RNC, CO, C</a:t>
                          </a:r>
                          <a:r>
                            <a:rPr lang="en-US" sz="3200" baseline="-25000" dirty="0">
                              <a:effectLst/>
                            </a:rPr>
                            <a:t>2</a:t>
                          </a:r>
                          <a:r>
                            <a:rPr lang="en-US" sz="3200" dirty="0">
                              <a:effectLst/>
                            </a:rPr>
                            <a:t>H</a:t>
                          </a:r>
                          <a:r>
                            <a:rPr lang="en-US" sz="3200" baseline="-25000" dirty="0">
                              <a:effectLst/>
                            </a:rPr>
                            <a:t>4</a:t>
                          </a:r>
                          <a:r>
                            <a:rPr lang="en-US" sz="3200" dirty="0">
                              <a:effectLst/>
                            </a:rPr>
                            <a:t>, C</a:t>
                          </a:r>
                          <a:r>
                            <a:rPr lang="en-US" sz="3200" baseline="-25000" dirty="0">
                              <a:effectLst/>
                            </a:rPr>
                            <a:t>6</a:t>
                          </a:r>
                          <a:r>
                            <a:rPr lang="en-US" sz="3200" dirty="0">
                              <a:effectLst/>
                            </a:rPr>
                            <a:t>H</a:t>
                          </a:r>
                          <a:r>
                            <a:rPr lang="en-US" sz="3200" baseline="-25000" dirty="0">
                              <a:effectLst/>
                            </a:rPr>
                            <a:t>6</a:t>
                          </a:r>
                          <a:r>
                            <a:rPr lang="en-US" sz="3200" dirty="0">
                              <a:effectLst/>
                            </a:rPr>
                            <a:t>, H</a:t>
                          </a:r>
                          <a:r>
                            <a:rPr lang="en-US" sz="3200" baseline="30000" dirty="0">
                              <a:effectLst/>
                            </a:rPr>
                            <a:t>-</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3083253000"/>
                      </a:ext>
                    </a:extLst>
                  </a:tr>
                </a:tbl>
              </a:graphicData>
            </a:graphic>
          </p:graphicFrame>
        </mc:Choice>
        <mc:Fallback xmlns="">
          <p:graphicFrame>
            <p:nvGraphicFramePr>
              <p:cNvPr id="4" name="Table 3">
                <a:extLst>
                  <a:ext uri="{FF2B5EF4-FFF2-40B4-BE49-F238E27FC236}">
                    <a16:creationId xmlns:a16="http://schemas.microsoft.com/office/drawing/2014/main" id="{2DA927FF-605F-9825-2375-DCA39980EE49}"/>
                  </a:ext>
                </a:extLst>
              </p:cNvPr>
              <p:cNvGraphicFramePr>
                <a:graphicFrameLocks noGrp="1"/>
              </p:cNvGraphicFramePr>
              <p:nvPr>
                <p:extLst>
                  <p:ext uri="{D42A27DB-BD31-4B8C-83A1-F6EECF244321}">
                    <p14:modId xmlns:p14="http://schemas.microsoft.com/office/powerpoint/2010/main" val="2249500515"/>
                  </p:ext>
                </p:extLst>
              </p:nvPr>
            </p:nvGraphicFramePr>
            <p:xfrm>
              <a:off x="304800" y="374921"/>
              <a:ext cx="8610600" cy="6102079"/>
            </p:xfrm>
            <a:graphic>
              <a:graphicData uri="http://schemas.openxmlformats.org/drawingml/2006/table">
                <a:tbl>
                  <a:tblPr firstRow="1" firstCol="1" bandRow="1">
                    <a:tableStyleId>{5C22544A-7EE6-4342-B048-85BDC9FD1C3A}</a:tableStyleId>
                  </a:tblPr>
                  <a:tblGrid>
                    <a:gridCol w="3523697">
                      <a:extLst>
                        <a:ext uri="{9D8B030D-6E8A-4147-A177-3AD203B41FA5}">
                          <a16:colId xmlns:a16="http://schemas.microsoft.com/office/drawing/2014/main" val="24534138"/>
                        </a:ext>
                      </a:extLst>
                    </a:gridCol>
                    <a:gridCol w="2205293">
                      <a:extLst>
                        <a:ext uri="{9D8B030D-6E8A-4147-A177-3AD203B41FA5}">
                          <a16:colId xmlns:a16="http://schemas.microsoft.com/office/drawing/2014/main" val="1657750222"/>
                        </a:ext>
                      </a:extLst>
                    </a:gridCol>
                    <a:gridCol w="2881610">
                      <a:extLst>
                        <a:ext uri="{9D8B030D-6E8A-4147-A177-3AD203B41FA5}">
                          <a16:colId xmlns:a16="http://schemas.microsoft.com/office/drawing/2014/main" val="920990892"/>
                        </a:ext>
                      </a:extLst>
                    </a:gridCol>
                  </a:tblGrid>
                  <a:tr h="1387475">
                    <a:tc>
                      <a:txBody>
                        <a:bodyPr/>
                        <a:lstStyle/>
                        <a:p>
                          <a:pPr marL="457200" algn="just">
                            <a:lnSpc>
                              <a:spcPct val="150000"/>
                            </a:lnSpc>
                          </a:pPr>
                          <a:r>
                            <a:rPr lang="en-US" sz="3200" dirty="0">
                              <a:effectLst/>
                            </a:rPr>
                            <a:t>Hard Base</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Borderline Bases</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a:effectLst/>
                            </a:rPr>
                            <a:t>Soft Bases</a:t>
                          </a:r>
                          <a:endParaRPr lang="en-IN" sz="32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378842029"/>
                      </a:ext>
                    </a:extLst>
                  </a:tr>
                  <a:tr h="4714604">
                    <a:tc>
                      <a:txBody>
                        <a:bodyPr/>
                        <a:lstStyle/>
                        <a:p>
                          <a:endParaRPr lang="en-US"/>
                        </a:p>
                      </a:txBody>
                      <a:tcPr marL="68580" marR="68580" marT="0" marB="0">
                        <a:blipFill>
                          <a:blip r:embed="rId2"/>
                          <a:stretch>
                            <a:fillRect l="-346" t="-29587" r="-145156" b="-258"/>
                          </a:stretch>
                        </a:blipFill>
                      </a:tcPr>
                    </a:tc>
                    <a:tc>
                      <a:txBody>
                        <a:bodyPr/>
                        <a:lstStyle/>
                        <a:p>
                          <a:endParaRPr lang="en-US"/>
                        </a:p>
                      </a:txBody>
                      <a:tcPr marL="68580" marR="68580" marT="0" marB="0">
                        <a:blipFill>
                          <a:blip r:embed="rId2"/>
                          <a:stretch>
                            <a:fillRect l="-160221" t="-29587" r="-131768" b="-258"/>
                          </a:stretch>
                        </a:blipFill>
                      </a:tcPr>
                    </a:tc>
                    <a:tc>
                      <a:txBody>
                        <a:bodyPr/>
                        <a:lstStyle/>
                        <a:p>
                          <a:endParaRPr lang="en-US"/>
                        </a:p>
                      </a:txBody>
                      <a:tcPr marL="68580" marR="68580" marT="0" marB="0">
                        <a:blipFill>
                          <a:blip r:embed="rId2"/>
                          <a:stretch>
                            <a:fillRect l="-199154" t="-29587" r="-846" b="-258"/>
                          </a:stretch>
                        </a:blipFill>
                      </a:tcPr>
                    </a:tc>
                    <a:extLst>
                      <a:ext uri="{0D108BD9-81ED-4DB2-BD59-A6C34878D82A}">
                        <a16:rowId xmlns:a16="http://schemas.microsoft.com/office/drawing/2014/main" val="3083253000"/>
                      </a:ext>
                    </a:extLst>
                  </a:tr>
                </a:tbl>
              </a:graphicData>
            </a:graphic>
          </p:graphicFrame>
        </mc:Fallback>
      </mc:AlternateContent>
      <p:sp>
        <p:nvSpPr>
          <p:cNvPr id="5" name="Rectangle 2">
            <a:extLst>
              <a:ext uri="{FF2B5EF4-FFF2-40B4-BE49-F238E27FC236}">
                <a16:creationId xmlns:a16="http://schemas.microsoft.com/office/drawing/2014/main" id="{1110156B-48A9-78E2-2996-F3B205308CAD}"/>
              </a:ext>
            </a:extLst>
          </p:cNvPr>
          <p:cNvSpPr>
            <a:spLocks noChangeArrowheads="1"/>
          </p:cNvSpPr>
          <p:nvPr/>
        </p:nvSpPr>
        <p:spPr bwMode="auto">
          <a:xfrm>
            <a:off x="-1422438" y="2823007"/>
            <a:ext cx="12503188" cy="97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174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0F0A6-91EB-1603-25C7-E057CBE50F2D}"/>
              </a:ext>
            </a:extLst>
          </p:cNvPr>
          <p:cNvSpPr txBox="1"/>
          <p:nvPr/>
        </p:nvSpPr>
        <p:spPr>
          <a:xfrm>
            <a:off x="457200" y="147441"/>
            <a:ext cx="8305800" cy="4576959"/>
          </a:xfrm>
          <a:prstGeom prst="rect">
            <a:avLst/>
          </a:prstGeom>
          <a:noFill/>
        </p:spPr>
        <p:txBody>
          <a:bodyPr wrap="square">
            <a:spAutoFit/>
          </a:bodyPr>
          <a:lstStyle/>
          <a:p>
            <a:pPr lvl="0" algn="ctr">
              <a:lnSpc>
                <a:spcPct val="150000"/>
              </a:lnSpc>
            </a:pP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Application of</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HSAB</a:t>
            </a: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Principle</a:t>
            </a:r>
          </a:p>
          <a:p>
            <a:pPr lvl="0" algn="ctr">
              <a:lnSpc>
                <a:spcPct val="150000"/>
              </a:lnSpc>
            </a:pPr>
            <a:endParaRPr lang="en-IN"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a:pPr>
            <a:r>
              <a:rPr lang="en-US" sz="2000" b="1" i="1" dirty="0">
                <a:solidFill>
                  <a:srgbClr val="000000"/>
                </a:solidFill>
                <a:effectLst/>
                <a:latin typeface="Times New Roman" panose="02020603050405020304" pitchFamily="18" charset="0"/>
                <a:ea typeface="Arial Unicode MS"/>
              </a:rPr>
              <a:t>Natural Occurrence of Different Metals</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In Qualitative Analysis</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Geochemical classification of elements</a:t>
            </a:r>
            <a:r>
              <a:rPr lang="en-US" sz="2000" i="1" dirty="0">
                <a:solidFill>
                  <a:srgbClr val="000000"/>
                </a:solidFill>
                <a:effectLst/>
                <a:latin typeface="Times New Roman" panose="02020603050405020304" pitchFamily="18" charset="0"/>
                <a:ea typeface="Arial Unicode MS"/>
              </a:rPr>
              <a:t> </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Ligating property of the ambidentate ligands </a:t>
            </a:r>
            <a:endParaRPr lang="en-IN" sz="2000" i="1" dirty="0">
              <a:effectLst/>
              <a:latin typeface="Times New Roman" panose="02020603050405020304" pitchFamily="18" charset="0"/>
              <a:ea typeface="Arial Unicode MS"/>
            </a:endParaRP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Stabilization of different oxidation states</a:t>
            </a:r>
            <a:r>
              <a:rPr lang="en-US" sz="2000" i="1" dirty="0">
                <a:solidFill>
                  <a:srgbClr val="000000"/>
                </a:solidFill>
                <a:effectLst/>
                <a:latin typeface="Times New Roman" panose="02020603050405020304" pitchFamily="18" charset="0"/>
                <a:ea typeface="Arial Unicode MS"/>
              </a:rPr>
              <a:t> </a:t>
            </a:r>
            <a:endParaRPr lang="en-IN" sz="2000" i="1" dirty="0">
              <a:effectLst/>
              <a:latin typeface="Times New Roman" panose="02020603050405020304" pitchFamily="18" charset="0"/>
              <a:ea typeface="Arial Unicode MS"/>
            </a:endParaRPr>
          </a:p>
          <a:p>
            <a:pPr marL="342900" indent="-342900" algn="just">
              <a:lnSpc>
                <a:spcPct val="107000"/>
              </a:lnSpc>
              <a:spcAft>
                <a:spcPts val="800"/>
              </a:spcAft>
              <a:buFontTx/>
              <a:buAutoNum type="arabicPeriod"/>
            </a:pPr>
            <a:r>
              <a:rPr lang="en-IN" sz="2000" b="1" i="1" dirty="0">
                <a:solidFill>
                  <a:srgbClr val="000000"/>
                </a:solidFill>
                <a:effectLst/>
                <a:latin typeface="Times New Roman" panose="02020603050405020304" pitchFamily="18" charset="0"/>
                <a:ea typeface="Times New Roman" panose="02020603050405020304" pitchFamily="18" charset="0"/>
              </a:rPr>
              <a:t>Metals in biological systems</a:t>
            </a:r>
            <a:endParaRPr lang="en-IN" sz="2000" i="1" dirty="0">
              <a:effectLst/>
              <a:latin typeface="Times New Roman" panose="02020603050405020304" pitchFamily="18" charset="0"/>
              <a:ea typeface="Times New Roman" panose="02020603050405020304" pitchFamily="18" charset="0"/>
            </a:endParaRPr>
          </a:p>
          <a:p>
            <a:pPr marL="342900" indent="-342900" algn="just">
              <a:lnSpc>
                <a:spcPct val="107000"/>
              </a:lnSpc>
              <a:spcAft>
                <a:spcPts val="800"/>
              </a:spcAft>
              <a:buFontTx/>
              <a:buAutoNum type="arabicPeriod"/>
            </a:pPr>
            <a:r>
              <a:rPr lang="en-IN" sz="2000" b="1" i="1" kern="0" dirty="0">
                <a:solidFill>
                  <a:srgbClr val="000000"/>
                </a:solidFill>
                <a:effectLst/>
                <a:latin typeface="Times New Roman" panose="02020603050405020304" pitchFamily="18" charset="0"/>
                <a:ea typeface="Times New Roman" panose="02020603050405020304" pitchFamily="18" charset="0"/>
              </a:rPr>
              <a:t>Chelation Therapy</a:t>
            </a:r>
            <a:r>
              <a:rPr lang="en-IN" sz="2000" i="1" kern="0" dirty="0">
                <a:solidFill>
                  <a:srgbClr val="000000"/>
                </a:solidFill>
                <a:effectLst/>
                <a:latin typeface="Times New Roman" panose="02020603050405020304" pitchFamily="18" charset="0"/>
                <a:ea typeface="Times New Roman" panose="02020603050405020304" pitchFamily="18" charset="0"/>
              </a:rPr>
              <a:t> </a:t>
            </a:r>
            <a:endParaRPr lang="en-US" sz="2000" i="1" kern="0" dirty="0">
              <a:solidFill>
                <a:srgbClr val="000000"/>
              </a:solidFill>
              <a:latin typeface="Times New Roman" panose="02020603050405020304" pitchFamily="18" charset="0"/>
              <a:ea typeface="Times New Roman" panose="02020603050405020304" pitchFamily="18" charset="0"/>
            </a:endParaRPr>
          </a:p>
          <a:p>
            <a:pPr algn="just">
              <a:lnSpc>
                <a:spcPct val="107000"/>
              </a:lnSpc>
              <a:spcAft>
                <a:spcPts val="800"/>
              </a:spcAft>
            </a:pPr>
            <a:r>
              <a:rPr lang="en-IN" sz="2000" b="1" i="1" dirty="0">
                <a:solidFill>
                  <a:srgbClr val="000000"/>
                </a:solidFill>
                <a:effectLst/>
                <a:latin typeface="Times New Roman" panose="02020603050405020304" pitchFamily="18" charset="0"/>
                <a:ea typeface="Times New Roman" panose="02020603050405020304" pitchFamily="18" charset="0"/>
              </a:rPr>
              <a:t>8. </a:t>
            </a:r>
            <a:r>
              <a:rPr lang="en-US" sz="2000" b="1" i="1" kern="0" dirty="0">
                <a:solidFill>
                  <a:srgbClr val="000000"/>
                </a:solidFill>
                <a:effectLst/>
                <a:latin typeface="Times New Roman" panose="02020603050405020304" pitchFamily="18" charset="0"/>
                <a:ea typeface="Arial Unicode MS"/>
              </a:rPr>
              <a:t>Solvent effect</a:t>
            </a:r>
            <a:endParaRPr lang="en-IN" sz="2000" i="1"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807226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2495550" y="452735"/>
            <a:ext cx="4286250" cy="461665"/>
          </a:xfrm>
          <a:prstGeom prst="rect">
            <a:avLst/>
          </a:prstGeom>
          <a:solidFill>
            <a:srgbClr val="00FF00"/>
          </a:solidFill>
          <a:ln w="9525">
            <a:noFill/>
            <a:miter lim="800000"/>
            <a:headEnd/>
            <a:tailEnd/>
          </a:ln>
        </p:spPr>
        <p:txBody>
          <a:bodyPr>
            <a:spAutoFit/>
          </a:bodyPr>
          <a:lstStyle/>
          <a:p>
            <a:pPr algn="ctr">
              <a:spcBef>
                <a:spcPct val="50000"/>
              </a:spcBef>
            </a:pPr>
            <a:r>
              <a:rPr lang="en-US" sz="2400" b="1" dirty="0"/>
              <a:t>Reference</a:t>
            </a:r>
            <a:endParaRPr lang="en-US" sz="2400" dirty="0"/>
          </a:p>
        </p:txBody>
      </p:sp>
      <p:sp>
        <p:nvSpPr>
          <p:cNvPr id="32770" name="Text Box 3"/>
          <p:cNvSpPr txBox="1">
            <a:spLocks noChangeArrowheads="1"/>
          </p:cNvSpPr>
          <p:nvPr/>
        </p:nvSpPr>
        <p:spPr bwMode="auto">
          <a:xfrm>
            <a:off x="393192" y="1302855"/>
            <a:ext cx="8385048" cy="4847481"/>
          </a:xfrm>
          <a:prstGeom prst="rect">
            <a:avLst/>
          </a:prstGeom>
          <a:noFill/>
          <a:ln w="9525">
            <a:noFill/>
            <a:miter lim="800000"/>
            <a:headEnd/>
            <a:tailEnd/>
          </a:ln>
        </p:spPr>
        <p:txBody>
          <a:bodyPr wrap="square">
            <a:spAutoFit/>
          </a:bodyPr>
          <a:lstStyle/>
          <a:p>
            <a:pPr marL="342900" indent="-342900">
              <a:buFont typeface="Arial" charset="0"/>
              <a:buChar char="•"/>
            </a:pPr>
            <a:r>
              <a:rPr lang="en-IN" sz="2400" b="1" dirty="0" err="1"/>
              <a:t>Ashim</a:t>
            </a:r>
            <a:r>
              <a:rPr lang="en-IN" sz="2400" b="1" dirty="0"/>
              <a:t> K Das , </a:t>
            </a:r>
            <a:r>
              <a:rPr lang="en-IN" sz="2400" b="1" i="1" dirty="0"/>
              <a:t>Fundamental Concept of Inorganic Chemistry</a:t>
            </a:r>
            <a:r>
              <a:rPr lang="en-IN" sz="2400" b="1" dirty="0"/>
              <a:t>, CBC Publishers &amp; Distributors, Volume 3, Second Edition: 2010</a:t>
            </a:r>
          </a:p>
          <a:p>
            <a:pPr marL="342900" indent="-342900">
              <a:buFont typeface="Arial" charset="0"/>
              <a:buChar char="•"/>
            </a:pPr>
            <a:r>
              <a:rPr lang="en-IN" sz="2400" b="1" dirty="0"/>
              <a:t>R.P. Sarkar, General and Inorganic Chemistry Part-1, NCBA (P) Ltd, 3</a:t>
            </a:r>
            <a:r>
              <a:rPr lang="en-IN" sz="2400" b="1" baseline="30000" dirty="0"/>
              <a:t>rd</a:t>
            </a:r>
            <a:r>
              <a:rPr lang="en-IN" sz="2400" b="1" dirty="0"/>
              <a:t> Edition 2011</a:t>
            </a:r>
          </a:p>
          <a:p>
            <a:pPr marL="342900" indent="-342900">
              <a:buFont typeface="Arial" charset="0"/>
              <a:buChar char="•"/>
            </a:pPr>
            <a:r>
              <a:rPr lang="en-IN" sz="2400" b="1" dirty="0"/>
              <a:t>R.L. Dutta, G.S. De, Inorganic Chemistry, Part I, The new Book Stall, 6</a:t>
            </a:r>
            <a:r>
              <a:rPr lang="en-IN" sz="2400" b="1" baseline="30000" dirty="0"/>
              <a:t>th</a:t>
            </a:r>
            <a:r>
              <a:rPr lang="en-IN" sz="2400" b="1" dirty="0"/>
              <a:t> Edition2009, 7</a:t>
            </a:r>
            <a:r>
              <a:rPr lang="en-IN" sz="2400" b="1" baseline="30000" dirty="0"/>
              <a:t>th</a:t>
            </a:r>
            <a:r>
              <a:rPr lang="en-IN" sz="2400" b="1" dirty="0"/>
              <a:t> Edition 2013 </a:t>
            </a:r>
          </a:p>
          <a:p>
            <a:pPr marL="342900" indent="-342900">
              <a:buFont typeface="Arial" charset="0"/>
              <a:buChar char="•"/>
            </a:pPr>
            <a:r>
              <a:rPr lang="en-IN" sz="2400" b="1" dirty="0"/>
              <a:t>Wahid U. Malik, G. D. Tuli &amp; R. D. Madan,</a:t>
            </a:r>
            <a:r>
              <a:rPr lang="en-IN" sz="2400" b="1" i="1" dirty="0"/>
              <a:t> Selected topics in inorganic chemistry,</a:t>
            </a:r>
            <a:r>
              <a:rPr lang="en-IN" sz="2400" b="1" dirty="0"/>
              <a:t> S. Chand &amp; Company Ltd, first edition 1976</a:t>
            </a:r>
          </a:p>
          <a:p>
            <a:pPr marL="342900" indent="-342900">
              <a:buFont typeface="Arial" charset="0"/>
              <a:buChar char="•"/>
            </a:pPr>
            <a:r>
              <a:rPr lang="en-IN" sz="2400" b="1" dirty="0"/>
              <a:t>J.E. </a:t>
            </a:r>
            <a:r>
              <a:rPr lang="en-IN" sz="2400" b="1" dirty="0" err="1"/>
              <a:t>Huheey</a:t>
            </a:r>
            <a:r>
              <a:rPr lang="en-IN" sz="2400" b="1" dirty="0"/>
              <a:t>, E.A. </a:t>
            </a:r>
            <a:r>
              <a:rPr lang="en-IN" sz="2400" b="1" dirty="0" err="1"/>
              <a:t>Keiter</a:t>
            </a:r>
            <a:r>
              <a:rPr lang="en-IN" sz="2400" b="1" dirty="0"/>
              <a:t>, R.L. </a:t>
            </a:r>
            <a:r>
              <a:rPr lang="en-IN" sz="2400" b="1" dirty="0" err="1"/>
              <a:t>Keiter</a:t>
            </a:r>
            <a:r>
              <a:rPr lang="en-IN" sz="2400" b="1" dirty="0"/>
              <a:t>, Inorganic Chemistry Principles of Structure and Reactivity, Pearson Education Asia, fourth Edition, 2000</a:t>
            </a:r>
          </a:p>
          <a:p>
            <a:pPr marL="342900" indent="-342900">
              <a:buFont typeface="Arial" charset="0"/>
              <a:buChar char="•"/>
            </a:pPr>
            <a:endParaRPr lang="en-IN" sz="2100" b="1" dirty="0"/>
          </a:p>
        </p:txBody>
      </p:sp>
    </p:spTree>
    <p:extLst>
      <p:ext uri="{BB962C8B-B14F-4D97-AF65-F5344CB8AC3E}">
        <p14:creationId xmlns:p14="http://schemas.microsoft.com/office/powerpoint/2010/main" val="1089407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9001" y="2514600"/>
            <a:ext cx="3825599" cy="1107996"/>
          </a:xfrm>
          <a:prstGeom prst="rect">
            <a:avLst/>
          </a:prstGeom>
        </p:spPr>
        <p:txBody>
          <a:bodyPr wrap="none">
            <a:spAutoFit/>
          </a:bodyPr>
          <a:lstStyle/>
          <a:p>
            <a:r>
              <a:rPr lang="en-US" sz="6600" b="1" dirty="0"/>
              <a:t>Thank you</a:t>
            </a:r>
            <a:endParaRPr lang="en-US" sz="6600" dirty="0"/>
          </a:p>
        </p:txBody>
      </p:sp>
    </p:spTree>
    <p:extLst>
      <p:ext uri="{BB962C8B-B14F-4D97-AF65-F5344CB8AC3E}">
        <p14:creationId xmlns:p14="http://schemas.microsoft.com/office/powerpoint/2010/main" val="182400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9A8E5CE-D41F-6513-A703-66F6096F6773}"/>
                  </a:ext>
                </a:extLst>
              </p:cNvPr>
              <p:cNvSpPr txBox="1"/>
              <p:nvPr/>
            </p:nvSpPr>
            <p:spPr>
              <a:xfrm>
                <a:off x="304800" y="304800"/>
                <a:ext cx="8610600" cy="5539978"/>
              </a:xfrm>
              <a:prstGeom prst="rect">
                <a:avLst/>
              </a:prstGeom>
              <a:noFill/>
            </p:spPr>
            <p:txBody>
              <a:bodyPr wrap="square">
                <a:spAutoFit/>
              </a:bodyPr>
              <a:lstStyle/>
              <a:p>
                <a:pPr algn="ctr"/>
                <a:r>
                  <a:rPr lang="en-US" sz="2400" b="1" dirty="0">
                    <a:solidFill>
                      <a:srgbClr val="C00000"/>
                    </a:solidFill>
                    <a:effectLst>
                      <a:outerShdw blurRad="38100" dist="38100" dir="2700000" algn="tl">
                        <a:srgbClr val="C0C0C0"/>
                      </a:outerShdw>
                    </a:effectLst>
                    <a:latin typeface="Arial" charset="0"/>
                  </a:rPr>
                  <a:t>BRONSTED-LOWRY CONCEPT </a:t>
                </a:r>
              </a:p>
              <a:p>
                <a:pPr algn="ct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Definition of acid dissociation constant (K</a:t>
                </a:r>
                <a:r>
                  <a:rPr lang="en-US" sz="3200" b="1"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is the product of equilibrium constant of proton transfer process (K</a:t>
                </a:r>
                <a:r>
                  <a:rPr lang="en-US" sz="32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the concentration of the reference base with respect to which the extent of proton being measured</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For strong acids K</a:t>
                </a:r>
                <a:r>
                  <a:rPr lang="en-US" sz="3200" b="1" baseline="-25000" dirty="0">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3200" b="1" i="1">
                        <a:effectLst/>
                        <a:latin typeface="Cambria Math" panose="02040503050406030204" pitchFamily="18" charset="0"/>
                        <a:ea typeface="Calibri" panose="020F0502020204030204" pitchFamily="34" charset="0"/>
                        <a:cs typeface="Times New Roman" panose="02020603050405020304" pitchFamily="18" charset="0"/>
                      </a:rPr>
                      <m:t> &gt;</m:t>
                    </m:r>
                  </m:oMath>
                </a14:m>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 and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PK</a:t>
                </a:r>
                <a:r>
                  <a:rPr lang="en-US" sz="3200" b="1" baseline="-250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is negative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For weak acids K</a:t>
                </a:r>
                <a:r>
                  <a:rPr lang="en-US" sz="3200" b="1" baseline="-25000" dirty="0">
                    <a:effectLst/>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lang="en-US" sz="3200" b="1" i="1">
                        <a:effectLst/>
                        <a:latin typeface="Cambria Math" panose="02040503050406030204" pitchFamily="18" charset="0"/>
                        <a:ea typeface="Calibri" panose="020F0502020204030204" pitchFamily="34" charset="0"/>
                        <a:cs typeface="Times New Roman" panose="02020603050405020304" pitchFamily="18" charset="0"/>
                      </a:rPr>
                      <m:t> &lt;</m:t>
                    </m:r>
                  </m:oMath>
                </a14:m>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1 and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PK</a:t>
                </a:r>
                <a:r>
                  <a:rPr lang="en-US" sz="3200" b="1" baseline="-25000" dirty="0" err="1">
                    <a:effectLst/>
                    <a:latin typeface="Times New Roman" panose="02020603050405020304" pitchFamily="18" charset="0"/>
                    <a:ea typeface="Calibri" panose="020F0502020204030204" pitchFamily="34" charset="0"/>
                    <a:cs typeface="Times New Roman" panose="02020603050405020304" pitchFamily="18" charset="0"/>
                  </a:rPr>
                  <a:t>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is positive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39A8E5CE-D41F-6513-A703-66F6096F6773}"/>
                  </a:ext>
                </a:extLst>
              </p:cNvPr>
              <p:cNvSpPr txBox="1">
                <a:spLocks noRot="1" noChangeAspect="1" noMove="1" noResize="1" noEditPoints="1" noAdjustHandles="1" noChangeArrowheads="1" noChangeShapeType="1" noTextEdit="1"/>
              </p:cNvSpPr>
              <p:nvPr/>
            </p:nvSpPr>
            <p:spPr>
              <a:xfrm>
                <a:off x="304800" y="304800"/>
                <a:ext cx="8610600" cy="5539978"/>
              </a:xfrm>
              <a:prstGeom prst="rect">
                <a:avLst/>
              </a:prstGeom>
              <a:blipFill>
                <a:blip r:embed="rId2"/>
                <a:stretch>
                  <a:fillRect l="-1769" t="-880" r="-1699"/>
                </a:stretch>
              </a:blipFill>
            </p:spPr>
            <p:txBody>
              <a:bodyPr/>
              <a:lstStyle/>
              <a:p>
                <a:r>
                  <a:rPr lang="en-IN">
                    <a:noFill/>
                  </a:rPr>
                  <a:t> </a:t>
                </a:r>
              </a:p>
            </p:txBody>
          </p:sp>
        </mc:Fallback>
      </mc:AlternateContent>
    </p:spTree>
    <p:extLst>
      <p:ext uri="{BB962C8B-B14F-4D97-AF65-F5344CB8AC3E}">
        <p14:creationId xmlns:p14="http://schemas.microsoft.com/office/powerpoint/2010/main" val="51812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TotalTime>
  <Words>10869</Words>
  <Application>Microsoft Office PowerPoint</Application>
  <PresentationFormat>On-screen Show (4:3)</PresentationFormat>
  <Paragraphs>736</Paragraphs>
  <Slides>84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Arial Narrow</vt:lpstr>
      <vt:lpstr>Arial Rounded MT Bold</vt:lpstr>
      <vt:lpstr>Arial Unicode MS</vt:lpstr>
      <vt:lpstr>Calibri</vt:lpstr>
      <vt:lpstr>Calibri Light</vt:lpstr>
      <vt:lpstr>Cambria</vt:lpstr>
      <vt:lpstr>Cambria Math</vt:lpstr>
      <vt:lpstr>Symbol</vt:lpstr>
      <vt:lpstr>Times New Roman</vt:lpstr>
      <vt:lpstr>Office Theme</vt:lpstr>
      <vt:lpstr>PowerPoint Presentation</vt:lpstr>
      <vt:lpstr>PowerPoint Presentation</vt:lpstr>
      <vt:lpstr> ARRHENIUS THEORY (1883)   </vt:lpstr>
      <vt:lpstr> ARRHENIUS THEORY (1883)   </vt:lpstr>
      <vt:lpstr>PowerPoint Presentation</vt:lpstr>
      <vt:lpstr>PowerPoint Presentation</vt:lpstr>
      <vt:lpstr>PowerPoint Presentation</vt:lpstr>
      <vt:lpstr>PowerPoint Presentation</vt:lpstr>
      <vt:lpstr>PowerPoint Presentation</vt:lpstr>
      <vt:lpstr>BRONSTED-LOWRY CONCEPT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pH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Semanti Basu</cp:lastModifiedBy>
  <cp:revision>155</cp:revision>
  <cp:lastPrinted>1601-01-01T00:00:00Z</cp:lastPrinted>
  <dcterms:created xsi:type="dcterms:W3CDTF">2001-12-05T00:19:53Z</dcterms:created>
  <dcterms:modified xsi:type="dcterms:W3CDTF">2024-08-15T17:05:17Z</dcterms:modified>
</cp:coreProperties>
</file>